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8" autoAdjust="0"/>
    <p:restoredTop sz="94660"/>
  </p:normalViewPr>
  <p:slideViewPr>
    <p:cSldViewPr snapToGrid="0">
      <p:cViewPr varScale="1">
        <p:scale>
          <a:sx n="74" d="100"/>
          <a:sy n="74" d="100"/>
        </p:scale>
        <p:origin x="4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pt-BR" smtClean="0"/>
              <a:t>Clique para editar o estilo</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Faça clique para editar o estilo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663421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smtClean="0"/>
              <a:t>Clique para editar o estilo</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pt-BR" smtClean="0"/>
              <a:t>Clique para editar os estilos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40930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pt-BR" smtClean="0"/>
              <a:t>Clique para editar o estilo</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os estilos</a:t>
            </a:r>
          </a:p>
        </p:txBody>
      </p:sp>
      <p:sp>
        <p:nvSpPr>
          <p:cNvPr id="4" name="Date Placeholder 3"/>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84255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pt-BR" smtClean="0"/>
              <a:t>Clique para editar o estilo</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pt-BR" smtClean="0"/>
              <a:t>Clique para editar os estilos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pt-BR" smtClean="0"/>
              <a:t>Clique para editar os estilos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347275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pt-BR" smtClean="0"/>
              <a:t>Clique para editar o estilo</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a:t>
            </a:r>
          </a:p>
        </p:txBody>
      </p:sp>
      <p:sp>
        <p:nvSpPr>
          <p:cNvPr id="12" name="Content Placeholder 3"/>
          <p:cNvSpPr>
            <a:spLocks noGrp="1"/>
          </p:cNvSpPr>
          <p:nvPr>
            <p:ph sz="quarter" idx="13"/>
          </p:nvPr>
        </p:nvSpPr>
        <p:spPr>
          <a:xfrm>
            <a:off x="913774" y="3051012"/>
            <a:ext cx="5106027" cy="2740187"/>
          </a:xfrm>
        </p:spPr>
        <p:txBody>
          <a:bodyPr/>
          <a:lstStyle/>
          <a:p>
            <a:pPr lvl="0"/>
            <a:r>
              <a:rPr lang="pt-BR" smtClean="0"/>
              <a:t>Clique para editar os estilos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a:t>
            </a:r>
          </a:p>
        </p:txBody>
      </p:sp>
      <p:sp>
        <p:nvSpPr>
          <p:cNvPr id="13" name="Content Placeholder 5"/>
          <p:cNvSpPr>
            <a:spLocks noGrp="1"/>
          </p:cNvSpPr>
          <p:nvPr>
            <p:ph sz="quarter" idx="14"/>
          </p:nvPr>
        </p:nvSpPr>
        <p:spPr>
          <a:xfrm>
            <a:off x="6172200" y="3051012"/>
            <a:ext cx="5105401" cy="2740187"/>
          </a:xfrm>
        </p:spPr>
        <p:txBody>
          <a:bodyPr/>
          <a:lstStyle/>
          <a:p>
            <a:pPr lvl="0"/>
            <a:r>
              <a:rPr lang="pt-BR" smtClean="0"/>
              <a:t>Clique para editar os estilos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14464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smtClean="0"/>
              <a:t>Clique para editar o estilo</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853968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664489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pt-BR" smtClean="0"/>
              <a:t>Clique para editar o estilo</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pt-BR" smtClean="0"/>
              <a:t>Clique para editar os estilos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a:t>
            </a:r>
          </a:p>
        </p:txBody>
      </p:sp>
      <p:sp>
        <p:nvSpPr>
          <p:cNvPr id="5" name="Date Placeholder 4"/>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051304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pt-BR" smtClean="0"/>
              <a:t>Clique para editar o estilo</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dirty="0" smtClean="0"/>
              <a:t>Clique no ícone para adicionar uma imagem</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a:t>
            </a:r>
          </a:p>
        </p:txBody>
      </p:sp>
      <p:sp>
        <p:nvSpPr>
          <p:cNvPr id="5" name="Date Placeholder 4"/>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220183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grafia Panorâmica com Legend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pt-BR" smtClean="0"/>
              <a:t>Clique para editar o estilo</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dirty="0" smtClean="0"/>
              <a:t>Clique no ícone para adicionar uma imagem</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a:t>
            </a:r>
          </a:p>
        </p:txBody>
      </p:sp>
      <p:sp>
        <p:nvSpPr>
          <p:cNvPr id="5" name="Date Placeholder 4"/>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58723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pt-BR" smtClean="0"/>
              <a:t>Clique para editar o estilo</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a:t>
            </a:r>
          </a:p>
        </p:txBody>
      </p:sp>
      <p:sp>
        <p:nvSpPr>
          <p:cNvPr id="5" name="Date Placeholder 4"/>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953389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pt-BR" smtClean="0"/>
              <a:t>Clique para editar o estilo</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a:t>
            </a:r>
          </a:p>
        </p:txBody>
      </p:sp>
      <p:sp>
        <p:nvSpPr>
          <p:cNvPr id="5" name="Date Placeholder 4"/>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089614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pt-BR" smtClean="0"/>
              <a:t>Clique para editar o estilo</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a:t>
            </a:r>
          </a:p>
        </p:txBody>
      </p:sp>
      <p:sp>
        <p:nvSpPr>
          <p:cNvPr id="5" name="Date Placeholder 4"/>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088794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pt-BR" smtClean="0"/>
              <a:t>Clique para editar o estilo</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a:t>
            </a:r>
          </a:p>
        </p:txBody>
      </p:sp>
      <p:sp>
        <p:nvSpPr>
          <p:cNvPr id="3" name="Date Placeholder 2"/>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375072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na de 3 Imagens">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pt-BR" smtClean="0"/>
              <a:t>Clique para editar o estilo</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dirty="0" smtClean="0"/>
              <a:t>Clique no ícone para adicionar uma imagem</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dirty="0" smtClean="0"/>
              <a:t>Clique no ícone para adicionar uma imagem</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dirty="0" smtClean="0"/>
              <a:t>Clique no ícone para adicionar uma imagem</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a:t>
            </a:r>
          </a:p>
        </p:txBody>
      </p:sp>
      <p:sp>
        <p:nvSpPr>
          <p:cNvPr id="3" name="Date Placeholder 2"/>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831287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smtClean="0"/>
              <a:t>Clique para editar o estilo</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pt-BR" smtClean="0"/>
              <a:t>Clique para editar os estilos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870949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pt-BR" smtClean="0"/>
              <a:t>Clique para editar o estilo</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pt-BR" smtClean="0"/>
              <a:t>Clique para editar os estilos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289754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pt-BR" smtClean="0"/>
              <a:t>Clique para editar o estilo</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pt-BR" smtClean="0"/>
              <a:t>Clique para editar os estilos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4/15/2016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30137218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751012" y="2009104"/>
            <a:ext cx="8689976" cy="1800894"/>
          </a:xfrm>
        </p:spPr>
        <p:txBody>
          <a:bodyPr/>
          <a:lstStyle/>
          <a:p>
            <a:r>
              <a:rPr lang="en-US" b="1" dirty="0"/>
              <a:t>CONTEXTUALIZANDO A OBRA DE THOMAS OGDEN</a:t>
            </a:r>
            <a:endParaRPr lang="pt-BR" dirty="0"/>
          </a:p>
        </p:txBody>
      </p:sp>
      <p:sp>
        <p:nvSpPr>
          <p:cNvPr id="3" name="Subtítulo 2"/>
          <p:cNvSpPr>
            <a:spLocks noGrp="1"/>
          </p:cNvSpPr>
          <p:nvPr>
            <p:ph type="subTitle" idx="1"/>
          </p:nvPr>
        </p:nvSpPr>
        <p:spPr/>
        <p:txBody>
          <a:bodyPr/>
          <a:lstStyle/>
          <a:p>
            <a:endParaRPr lang="pt-BR" dirty="0"/>
          </a:p>
        </p:txBody>
      </p:sp>
    </p:spTree>
    <p:extLst>
      <p:ext uri="{BB962C8B-B14F-4D97-AF65-F5344CB8AC3E}">
        <p14:creationId xmlns:p14="http://schemas.microsoft.com/office/powerpoint/2010/main" val="238666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n-US" sz="3200" b="1" dirty="0" smtClean="0"/>
              <a:t/>
            </a:r>
            <a:br>
              <a:rPr lang="en-US" sz="3200" b="1" dirty="0" smtClean="0"/>
            </a:br>
            <a:r>
              <a:rPr lang="en-US" sz="3200" b="1" dirty="0" smtClean="0"/>
              <a:t>Baseado</a:t>
            </a:r>
            <a:r>
              <a:rPr lang="en-US" sz="3200" b="1" dirty="0" smtClean="0"/>
              <a:t> </a:t>
            </a:r>
            <a:r>
              <a:rPr lang="en-US" sz="3200" b="1" dirty="0"/>
              <a:t>no artigo de </a:t>
            </a:r>
            <a:r>
              <a:rPr lang="en-US" sz="3200" b="1" dirty="0" smtClean="0"/>
              <a:t/>
            </a:r>
            <a:br>
              <a:rPr lang="en-US" sz="3200" b="1" dirty="0" smtClean="0"/>
            </a:br>
            <a:r>
              <a:rPr lang="en-US" sz="3200" b="1" dirty="0" smtClean="0"/>
              <a:t>John </a:t>
            </a:r>
            <a:r>
              <a:rPr lang="en-US" sz="3200" b="1" dirty="0"/>
              <a:t>Steiner “Os </a:t>
            </a:r>
            <a:r>
              <a:rPr lang="en-US" sz="3200" b="1" dirty="0"/>
              <a:t>Objetivos</a:t>
            </a:r>
            <a:r>
              <a:rPr lang="en-US" sz="3200" b="1" dirty="0"/>
              <a:t> da Psicanálise”</a:t>
            </a:r>
            <a:r>
              <a:rPr lang="pt-BR" sz="3200" dirty="0"/>
              <a:t/>
            </a:r>
            <a:br>
              <a:rPr lang="pt-BR" sz="3200" dirty="0"/>
            </a:br>
            <a:r>
              <a:rPr lang="en-US" sz="3200" dirty="0"/>
              <a:t> </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1794456" y="2214694"/>
            <a:ext cx="8603087" cy="3424107"/>
          </a:xfrm>
        </p:spPr>
        <p:txBody>
          <a:bodyPr/>
          <a:lstStyle/>
          <a:p>
            <a:pPr marL="0" indent="0" algn="just">
              <a:buNone/>
            </a:pPr>
            <a:r>
              <a:rPr lang="en-US" sz="2800" cap="none" dirty="0">
                <a:latin typeface="Berlin Sans FB" panose="020E0602020502020306" pitchFamily="34" charset="0"/>
              </a:rPr>
              <a:t>A Psicanálise </a:t>
            </a:r>
            <a:r>
              <a:rPr lang="en-US" sz="2800" cap="none" dirty="0">
                <a:latin typeface="Berlin Sans FB" panose="020E0602020502020306" pitchFamily="34" charset="0"/>
              </a:rPr>
              <a:t>desenvolveu</a:t>
            </a:r>
            <a:r>
              <a:rPr lang="en-US" sz="2800" cap="none" dirty="0">
                <a:latin typeface="Berlin Sans FB" panose="020E0602020502020306" pitchFamily="34" charset="0"/>
              </a:rPr>
              <a:t>-se principalmente como tratamento </a:t>
            </a:r>
            <a:r>
              <a:rPr lang="en-US" sz="2800" cap="none" dirty="0">
                <a:latin typeface="Berlin Sans FB" panose="020E0602020502020306" pitchFamily="34" charset="0"/>
              </a:rPr>
              <a:t>clínico</a:t>
            </a:r>
            <a:r>
              <a:rPr lang="en-US" sz="2800" cap="none" dirty="0">
                <a:latin typeface="Berlin Sans FB" panose="020E0602020502020306" pitchFamily="34" charset="0"/>
              </a:rPr>
              <a:t>. O Objetivo central do analista é a compreensão e o </a:t>
            </a:r>
            <a:r>
              <a:rPr lang="en-US" sz="2800" cap="none" dirty="0" smtClean="0">
                <a:latin typeface="Berlin Sans FB" panose="020E0602020502020306" pitchFamily="34" charset="0"/>
              </a:rPr>
              <a:t>alívio</a:t>
            </a:r>
            <a:r>
              <a:rPr lang="en-US" sz="2800" cap="none" dirty="0" smtClean="0">
                <a:latin typeface="Berlin Sans FB" panose="020E0602020502020306" pitchFamily="34" charset="0"/>
              </a:rPr>
              <a:t> </a:t>
            </a:r>
            <a:r>
              <a:rPr lang="en-US" sz="2800" cap="none" dirty="0">
                <a:latin typeface="Berlin Sans FB" panose="020E0602020502020306" pitchFamily="34" charset="0"/>
              </a:rPr>
              <a:t>da doença e do sofrimento mental e a </a:t>
            </a:r>
            <a:r>
              <a:rPr lang="en-US" sz="2800" cap="none" dirty="0">
                <a:latin typeface="Berlin Sans FB" panose="020E0602020502020306" pitchFamily="34" charset="0"/>
              </a:rPr>
              <a:t>promoção</a:t>
            </a:r>
            <a:r>
              <a:rPr lang="en-US" sz="2800" cap="none" dirty="0">
                <a:latin typeface="Berlin Sans FB" panose="020E0602020502020306" pitchFamily="34" charset="0"/>
              </a:rPr>
              <a:t> de crescimento e desenvolvimento do paciente individual.</a:t>
            </a:r>
            <a:endParaRPr lang="pt-BR" sz="2800" cap="none" dirty="0">
              <a:latin typeface="Berlin Sans FB" panose="020E0602020502020306" pitchFamily="34" charset="0"/>
            </a:endParaRPr>
          </a:p>
          <a:p>
            <a:endParaRPr lang="pt-BR" cap="none" dirty="0"/>
          </a:p>
        </p:txBody>
      </p:sp>
    </p:spTree>
    <p:extLst>
      <p:ext uri="{BB962C8B-B14F-4D97-AF65-F5344CB8AC3E}">
        <p14:creationId xmlns:p14="http://schemas.microsoft.com/office/powerpoint/2010/main" val="68077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81200" y="773064"/>
            <a:ext cx="10364451" cy="1300434"/>
          </a:xfrm>
        </p:spPr>
        <p:txBody>
          <a:bodyPr>
            <a:normAutofit fontScale="90000"/>
          </a:bodyPr>
          <a:lstStyle/>
          <a:p>
            <a:pPr marL="0" indent="0"/>
            <a:r>
              <a:rPr lang="en-US" b="1" dirty="0"/>
              <a:t>O PRIMEIRO MODELO: </a:t>
            </a:r>
            <a:br>
              <a:rPr lang="en-US" b="1" dirty="0"/>
            </a:br>
            <a:r>
              <a:rPr lang="en-US" b="1" dirty="0"/>
              <a:t>A </a:t>
            </a:r>
            <a:r>
              <a:rPr lang="en-US" b="1" dirty="0"/>
              <a:t>Teoria</a:t>
            </a:r>
            <a:r>
              <a:rPr lang="en-US" b="1" dirty="0"/>
              <a:t> da Libido </a:t>
            </a:r>
            <a:r>
              <a:rPr lang="en-US" b="1" dirty="0"/>
              <a:t>Represada</a:t>
            </a:r>
            <a:r>
              <a:rPr lang="en-US" b="1" dirty="0"/>
              <a:t> (1894 - 1910)</a:t>
            </a:r>
            <a:br>
              <a:rPr lang="en-US" b="1" dirty="0"/>
            </a:br>
            <a:endParaRPr lang="pt-BR" dirty="0"/>
          </a:p>
        </p:txBody>
      </p:sp>
      <p:sp>
        <p:nvSpPr>
          <p:cNvPr id="3" name="Espaço Reservado para Conteúdo 2"/>
          <p:cNvSpPr>
            <a:spLocks noGrp="1"/>
          </p:cNvSpPr>
          <p:nvPr>
            <p:ph sz="quarter" idx="13"/>
          </p:nvPr>
        </p:nvSpPr>
        <p:spPr>
          <a:xfrm>
            <a:off x="1081825" y="1661374"/>
            <a:ext cx="10363826" cy="4597758"/>
          </a:xfrm>
        </p:spPr>
        <p:txBody>
          <a:bodyPr>
            <a:normAutofit/>
          </a:bodyPr>
          <a:lstStyle/>
          <a:p>
            <a:pPr marL="0" indent="0" algn="ctr">
              <a:buNone/>
            </a:pPr>
            <a:endParaRPr lang="pt-BR" sz="800" dirty="0"/>
          </a:p>
          <a:p>
            <a:pPr marL="0" indent="0" algn="just">
              <a:lnSpc>
                <a:spcPct val="100000"/>
              </a:lnSpc>
              <a:buNone/>
            </a:pPr>
            <a:r>
              <a:rPr lang="en-US" sz="2800" cap="none" dirty="0">
                <a:latin typeface="Berlin Sans FB" panose="020E0602020502020306" pitchFamily="34" charset="0"/>
              </a:rPr>
              <a:t>A doença mental surge como </a:t>
            </a:r>
            <a:r>
              <a:rPr lang="en-US" sz="2800" cap="none" dirty="0">
                <a:latin typeface="Berlin Sans FB" panose="020E0602020502020306" pitchFamily="34" charset="0"/>
              </a:rPr>
              <a:t>resultado</a:t>
            </a:r>
            <a:r>
              <a:rPr lang="en-US" sz="2800" cap="none" dirty="0">
                <a:latin typeface="Berlin Sans FB" panose="020E0602020502020306" pitchFamily="34" charset="0"/>
              </a:rPr>
              <a:t> de </a:t>
            </a:r>
            <a:r>
              <a:rPr lang="en-US" sz="2800" cap="none" dirty="0">
                <a:latin typeface="Berlin Sans FB" panose="020E0602020502020306" pitchFamily="34" charset="0"/>
              </a:rPr>
              <a:t>inibições</a:t>
            </a:r>
            <a:r>
              <a:rPr lang="en-US" sz="2800" cap="none" dirty="0">
                <a:latin typeface="Berlin Sans FB" panose="020E0602020502020306" pitchFamily="34" charset="0"/>
              </a:rPr>
              <a:t> </a:t>
            </a:r>
            <a:r>
              <a:rPr lang="en-US" sz="2800" cap="none" dirty="0">
                <a:latin typeface="Berlin Sans FB" panose="020E0602020502020306" pitchFamily="34" charset="0"/>
              </a:rPr>
              <a:t>sexuais</a:t>
            </a:r>
            <a:r>
              <a:rPr lang="en-US" sz="2800" cap="none" dirty="0">
                <a:latin typeface="Berlin Sans FB" panose="020E0602020502020306" pitchFamily="34" charset="0"/>
              </a:rPr>
              <a:t>. O objetivo da Psicanálise de </a:t>
            </a:r>
            <a:r>
              <a:rPr lang="en-US" sz="2800" cap="none" dirty="0">
                <a:latin typeface="Berlin Sans FB" panose="020E0602020502020306" pitchFamily="34" charset="0"/>
              </a:rPr>
              <a:t>acordo</a:t>
            </a:r>
            <a:r>
              <a:rPr lang="en-US" sz="2800" cap="none" dirty="0">
                <a:latin typeface="Berlin Sans FB" panose="020E0602020502020306" pitchFamily="34" charset="0"/>
              </a:rPr>
              <a:t> com esse </a:t>
            </a:r>
            <a:r>
              <a:rPr lang="en-US" sz="2800" cap="none" dirty="0">
                <a:latin typeface="Berlin Sans FB" panose="020E0602020502020306" pitchFamily="34" charset="0"/>
              </a:rPr>
              <a:t>modelo</a:t>
            </a:r>
            <a:r>
              <a:rPr lang="en-US" sz="2800" cap="none" dirty="0">
                <a:latin typeface="Berlin Sans FB" panose="020E0602020502020306" pitchFamily="34" charset="0"/>
              </a:rPr>
              <a:t>, é </a:t>
            </a:r>
            <a:r>
              <a:rPr lang="en-US" sz="2800" cap="none" dirty="0">
                <a:latin typeface="Berlin Sans FB" panose="020E0602020502020306" pitchFamily="34" charset="0"/>
              </a:rPr>
              <a:t>libertar</a:t>
            </a:r>
            <a:r>
              <a:rPr lang="en-US" sz="2800" cap="none" dirty="0">
                <a:latin typeface="Berlin Sans FB" panose="020E0602020502020306" pitchFamily="34" charset="0"/>
              </a:rPr>
              <a:t> o paciente de tais </a:t>
            </a:r>
            <a:r>
              <a:rPr lang="en-US" sz="2800" cap="none" dirty="0">
                <a:latin typeface="Berlin Sans FB" panose="020E0602020502020306" pitchFamily="34" charset="0"/>
              </a:rPr>
              <a:t>inibições</a:t>
            </a:r>
            <a:r>
              <a:rPr lang="en-US" sz="2800" cap="none" dirty="0">
                <a:latin typeface="Berlin Sans FB" panose="020E0602020502020306" pitchFamily="34" charset="0"/>
              </a:rPr>
              <a:t> para </a:t>
            </a:r>
            <a:r>
              <a:rPr lang="en-US" sz="2800" cap="none" dirty="0">
                <a:latin typeface="Berlin Sans FB" panose="020E0602020502020306" pitchFamily="34" charset="0"/>
              </a:rPr>
              <a:t>permitir</a:t>
            </a:r>
            <a:r>
              <a:rPr lang="en-US" sz="2800" cap="none" dirty="0">
                <a:latin typeface="Berlin Sans FB" panose="020E0602020502020306" pitchFamily="34" charset="0"/>
              </a:rPr>
              <a:t> a </a:t>
            </a:r>
            <a:r>
              <a:rPr lang="en-US" sz="2800" cap="none" dirty="0">
                <a:latin typeface="Berlin Sans FB" panose="020E0602020502020306" pitchFamily="34" charset="0"/>
              </a:rPr>
              <a:t>ocorrência</a:t>
            </a:r>
            <a:r>
              <a:rPr lang="en-US" sz="2800" cap="none" dirty="0">
                <a:latin typeface="Berlin Sans FB" panose="020E0602020502020306" pitchFamily="34" charset="0"/>
              </a:rPr>
              <a:t> de uma </a:t>
            </a:r>
            <a:r>
              <a:rPr lang="en-US" sz="2800" cap="none" dirty="0">
                <a:latin typeface="Berlin Sans FB" panose="020E0602020502020306" pitchFamily="34" charset="0"/>
              </a:rPr>
              <a:t>descarga</a:t>
            </a:r>
            <a:r>
              <a:rPr lang="en-US" sz="2800" cap="none" dirty="0">
                <a:latin typeface="Berlin Sans FB" panose="020E0602020502020306" pitchFamily="34" charset="0"/>
              </a:rPr>
              <a:t> </a:t>
            </a:r>
            <a:r>
              <a:rPr lang="en-US" sz="2800" cap="none" dirty="0" smtClean="0">
                <a:latin typeface="Berlin Sans FB" panose="020E0602020502020306" pitchFamily="34" charset="0"/>
              </a:rPr>
              <a:t> </a:t>
            </a:r>
            <a:r>
              <a:rPr lang="en-US" sz="2800" cap="none" dirty="0" smtClean="0">
                <a:latin typeface="Berlin Sans FB" panose="020E0602020502020306" pitchFamily="34" charset="0"/>
              </a:rPr>
              <a:t>satisfatória</a:t>
            </a:r>
            <a:r>
              <a:rPr lang="en-US" sz="2800" cap="none" dirty="0" smtClean="0">
                <a:latin typeface="Berlin Sans FB" panose="020E0602020502020306" pitchFamily="34" charset="0"/>
              </a:rPr>
              <a:t> </a:t>
            </a:r>
            <a:r>
              <a:rPr lang="en-US" sz="2800" cap="none" dirty="0">
                <a:latin typeface="Berlin Sans FB" panose="020E0602020502020306" pitchFamily="34" charset="0"/>
              </a:rPr>
              <a:t>de </a:t>
            </a:r>
            <a:r>
              <a:rPr lang="en-US" sz="2800" cap="none" dirty="0" smtClean="0">
                <a:latin typeface="Berlin Sans FB" panose="020E0602020502020306" pitchFamily="34" charset="0"/>
              </a:rPr>
              <a:t> libido.</a:t>
            </a:r>
          </a:p>
          <a:p>
            <a:pPr marL="0" indent="0" algn="just">
              <a:lnSpc>
                <a:spcPct val="100000"/>
              </a:lnSpc>
              <a:buNone/>
            </a:pPr>
            <a:endParaRPr lang="pt-BR" sz="2800" cap="none" dirty="0">
              <a:latin typeface="Berlin Sans FB" panose="020E0602020502020306" pitchFamily="34" charset="0"/>
            </a:endParaRPr>
          </a:p>
          <a:p>
            <a:endParaRPr lang="pt-BR" sz="2800" dirty="0"/>
          </a:p>
        </p:txBody>
      </p:sp>
    </p:spTree>
    <p:extLst>
      <p:ext uri="{BB962C8B-B14F-4D97-AF65-F5344CB8AC3E}">
        <p14:creationId xmlns:p14="http://schemas.microsoft.com/office/powerpoint/2010/main" val="3512630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03927" y="51846"/>
            <a:ext cx="10364451" cy="1596177"/>
          </a:xfrm>
        </p:spPr>
        <p:txBody>
          <a:bodyPr>
            <a:normAutofit/>
          </a:bodyPr>
          <a:lstStyle/>
          <a:p>
            <a:r>
              <a:rPr lang="en-US" sz="3200" b="1" dirty="0"/>
              <a:t>O SEGUNDO MODELO: </a:t>
            </a:r>
            <a:r>
              <a:rPr lang="en-US" sz="3200" b="1" dirty="0" smtClean="0"/>
              <a:t/>
            </a:r>
            <a:br>
              <a:rPr lang="en-US" sz="3200" b="1" dirty="0" smtClean="0"/>
            </a:br>
            <a:r>
              <a:rPr lang="en-US" sz="3200" b="1" dirty="0" smtClean="0"/>
              <a:t>A </a:t>
            </a:r>
            <a:r>
              <a:rPr lang="en-US" sz="3200" b="1" dirty="0"/>
              <a:t>Teoria</a:t>
            </a:r>
            <a:r>
              <a:rPr lang="en-US" sz="3200" b="1" dirty="0"/>
              <a:t> do Conflito Moral (1910-1920)</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1004552" y="1326525"/>
            <a:ext cx="10363826" cy="4984123"/>
          </a:xfrm>
        </p:spPr>
        <p:txBody>
          <a:bodyPr>
            <a:normAutofit fontScale="85000" lnSpcReduction="20000"/>
          </a:bodyPr>
          <a:lstStyle/>
          <a:p>
            <a:pPr marL="0" indent="0" algn="just">
              <a:buNone/>
            </a:pPr>
            <a:r>
              <a:rPr lang="en-US" sz="3100" cap="none" dirty="0">
                <a:latin typeface="Berlin Sans FB" panose="020E0602020502020306" pitchFamily="34" charset="0"/>
              </a:rPr>
              <a:t>A doença mental é o </a:t>
            </a:r>
            <a:r>
              <a:rPr lang="en-US" sz="3100" cap="none" dirty="0">
                <a:latin typeface="Berlin Sans FB" panose="020E0602020502020306" pitchFamily="34" charset="0"/>
              </a:rPr>
              <a:t>resultado</a:t>
            </a:r>
            <a:r>
              <a:rPr lang="en-US" sz="3100" cap="none" dirty="0">
                <a:latin typeface="Berlin Sans FB" panose="020E0602020502020306" pitchFamily="34" charset="0"/>
              </a:rPr>
              <a:t> de um conflito moral inconsciente entre </a:t>
            </a:r>
            <a:r>
              <a:rPr lang="en-US" sz="3100" cap="none" dirty="0">
                <a:latin typeface="Berlin Sans FB" panose="020E0602020502020306" pitchFamily="34" charset="0"/>
              </a:rPr>
              <a:t>forças</a:t>
            </a:r>
            <a:r>
              <a:rPr lang="en-US" sz="3100" cap="none" dirty="0">
                <a:latin typeface="Berlin Sans FB" panose="020E0602020502020306" pitchFamily="34" charset="0"/>
              </a:rPr>
              <a:t> do id em conflito com o superego</a:t>
            </a:r>
            <a:r>
              <a:rPr lang="en-US" sz="3100" cap="none" dirty="0" smtClean="0">
                <a:latin typeface="Berlin Sans FB" panose="020E0602020502020306" pitchFamily="34" charset="0"/>
              </a:rPr>
              <a:t>.</a:t>
            </a:r>
            <a:endParaRPr lang="en-US" sz="300" cap="none" dirty="0" smtClean="0">
              <a:latin typeface="Berlin Sans FB" panose="020E0602020502020306" pitchFamily="34" charset="0"/>
            </a:endParaRPr>
          </a:p>
          <a:p>
            <a:pPr marL="0" indent="0" algn="just">
              <a:buNone/>
            </a:pPr>
            <a:endParaRPr lang="pt-BR" sz="300" cap="none" dirty="0">
              <a:latin typeface="Berlin Sans FB" panose="020E0602020502020306" pitchFamily="34" charset="0"/>
            </a:endParaRPr>
          </a:p>
          <a:p>
            <a:pPr marL="0" indent="0" algn="just">
              <a:buNone/>
            </a:pPr>
            <a:r>
              <a:rPr lang="en-US" sz="3100" cap="none" dirty="0" smtClean="0">
                <a:latin typeface="Berlin Sans FB" panose="020E0602020502020306" pitchFamily="34" charset="0"/>
              </a:rPr>
              <a:t>O </a:t>
            </a:r>
            <a:r>
              <a:rPr lang="en-US" sz="3100" cap="none" dirty="0">
                <a:latin typeface="Berlin Sans FB" panose="020E0602020502020306" pitchFamily="34" charset="0"/>
              </a:rPr>
              <a:t>ego é </a:t>
            </a:r>
            <a:r>
              <a:rPr lang="en-US" sz="3100" cap="none" dirty="0">
                <a:latin typeface="Berlin Sans FB" panose="020E0602020502020306" pitchFamily="34" charset="0"/>
              </a:rPr>
              <a:t>pressionado</a:t>
            </a:r>
            <a:r>
              <a:rPr lang="en-US" sz="3100" cap="none" dirty="0">
                <a:latin typeface="Berlin Sans FB" panose="020E0602020502020306" pitchFamily="34" charset="0"/>
              </a:rPr>
              <a:t> </a:t>
            </a:r>
            <a:r>
              <a:rPr lang="en-US" sz="3100" cap="none" dirty="0">
                <a:latin typeface="Berlin Sans FB" panose="020E0602020502020306" pitchFamily="34" charset="0"/>
              </a:rPr>
              <a:t>pelas</a:t>
            </a:r>
            <a:r>
              <a:rPr lang="en-US" sz="3100" cap="none" dirty="0">
                <a:latin typeface="Berlin Sans FB" panose="020E0602020502020306" pitchFamily="34" charset="0"/>
              </a:rPr>
              <a:t> </a:t>
            </a:r>
            <a:r>
              <a:rPr lang="en-US" sz="3100" cap="none" dirty="0">
                <a:latin typeface="Berlin Sans FB" panose="020E0602020502020306" pitchFamily="34" charset="0"/>
              </a:rPr>
              <a:t>exigências</a:t>
            </a:r>
            <a:r>
              <a:rPr lang="en-US" sz="3100" cap="none" dirty="0">
                <a:latin typeface="Berlin Sans FB" panose="020E0602020502020306" pitchFamily="34" charset="0"/>
              </a:rPr>
              <a:t> </a:t>
            </a:r>
            <a:r>
              <a:rPr lang="en-US" sz="3100" cap="none" dirty="0">
                <a:latin typeface="Berlin Sans FB" panose="020E0602020502020306" pitchFamily="34" charset="0"/>
              </a:rPr>
              <a:t>dessas</a:t>
            </a:r>
            <a:r>
              <a:rPr lang="en-US" sz="3100" cap="none" dirty="0">
                <a:latin typeface="Berlin Sans FB" panose="020E0602020502020306" pitchFamily="34" charset="0"/>
              </a:rPr>
              <a:t> </a:t>
            </a:r>
            <a:r>
              <a:rPr lang="en-US" sz="3100" cap="none" dirty="0">
                <a:latin typeface="Berlin Sans FB" panose="020E0602020502020306" pitchFamily="34" charset="0"/>
              </a:rPr>
              <a:t>duas</a:t>
            </a:r>
            <a:r>
              <a:rPr lang="en-US" sz="3100" cap="none" dirty="0">
                <a:latin typeface="Berlin Sans FB" panose="020E0602020502020306" pitchFamily="34" charset="0"/>
              </a:rPr>
              <a:t> estancias da </a:t>
            </a:r>
            <a:r>
              <a:rPr lang="en-US" sz="3100" cap="none" dirty="0">
                <a:latin typeface="Berlin Sans FB" panose="020E0602020502020306" pitchFamily="34" charset="0"/>
              </a:rPr>
              <a:t>mente</a:t>
            </a:r>
            <a:r>
              <a:rPr lang="en-US" sz="3100" cap="none" dirty="0">
                <a:latin typeface="Berlin Sans FB" panose="020E0602020502020306" pitchFamily="34" charset="0"/>
              </a:rPr>
              <a:t>: o id </a:t>
            </a:r>
            <a:r>
              <a:rPr lang="en-US" sz="3100" cap="none" dirty="0">
                <a:latin typeface="Berlin Sans FB" panose="020E0602020502020306" pitchFamily="34" charset="0"/>
              </a:rPr>
              <a:t>representando</a:t>
            </a:r>
            <a:r>
              <a:rPr lang="en-US" sz="3100" cap="none" dirty="0">
                <a:latin typeface="Berlin Sans FB" panose="020E0602020502020306" pitchFamily="34" charset="0"/>
              </a:rPr>
              <a:t> </a:t>
            </a:r>
            <a:r>
              <a:rPr lang="en-US" sz="3100" cap="none" dirty="0">
                <a:latin typeface="Berlin Sans FB" panose="020E0602020502020306" pitchFamily="34" charset="0"/>
              </a:rPr>
              <a:t>desejos</a:t>
            </a:r>
            <a:r>
              <a:rPr lang="en-US" sz="3100" cap="none" dirty="0">
                <a:latin typeface="Berlin Sans FB" panose="020E0602020502020306" pitchFamily="34" charset="0"/>
              </a:rPr>
              <a:t> </a:t>
            </a:r>
            <a:r>
              <a:rPr lang="en-US" sz="3100" cap="none" dirty="0">
                <a:latin typeface="Berlin Sans FB" panose="020E0602020502020306" pitchFamily="34" charset="0"/>
              </a:rPr>
              <a:t>primitivos</a:t>
            </a:r>
            <a:r>
              <a:rPr lang="en-US" sz="3100" cap="none" dirty="0">
                <a:latin typeface="Berlin Sans FB" panose="020E0602020502020306" pitchFamily="34" charset="0"/>
              </a:rPr>
              <a:t> (</a:t>
            </a:r>
            <a:r>
              <a:rPr lang="en-US" sz="3100" cap="none" dirty="0">
                <a:latin typeface="Berlin Sans FB" panose="020E0602020502020306" pitchFamily="34" charset="0"/>
              </a:rPr>
              <a:t>sexuais</a:t>
            </a:r>
            <a:r>
              <a:rPr lang="en-US" sz="3100" cap="none" dirty="0">
                <a:latin typeface="Berlin Sans FB" panose="020E0602020502020306" pitchFamily="34" charset="0"/>
              </a:rPr>
              <a:t> e </a:t>
            </a:r>
            <a:r>
              <a:rPr lang="en-US" sz="3100" cap="none" dirty="0">
                <a:latin typeface="Berlin Sans FB" panose="020E0602020502020306" pitchFamily="34" charset="0"/>
              </a:rPr>
              <a:t>agressivos</a:t>
            </a:r>
            <a:r>
              <a:rPr lang="en-US" sz="3100" cap="none" dirty="0">
                <a:latin typeface="Berlin Sans FB" panose="020E0602020502020306" pitchFamily="34" charset="0"/>
              </a:rPr>
              <a:t>) e o superego </a:t>
            </a:r>
            <a:r>
              <a:rPr lang="en-US" sz="3100" cap="none" dirty="0">
                <a:latin typeface="Berlin Sans FB" panose="020E0602020502020306" pitchFamily="34" charset="0"/>
              </a:rPr>
              <a:t>representando</a:t>
            </a:r>
            <a:r>
              <a:rPr lang="en-US" sz="3100" cap="none" dirty="0">
                <a:latin typeface="Berlin Sans FB" panose="020E0602020502020306" pitchFamily="34" charset="0"/>
              </a:rPr>
              <a:t> as </a:t>
            </a:r>
            <a:r>
              <a:rPr lang="en-US" sz="3100" cap="none" dirty="0">
                <a:latin typeface="Berlin Sans FB" panose="020E0602020502020306" pitchFamily="34" charset="0"/>
              </a:rPr>
              <a:t>proibições</a:t>
            </a:r>
            <a:r>
              <a:rPr lang="en-US" sz="3100" cap="none" dirty="0">
                <a:latin typeface="Berlin Sans FB" panose="020E0602020502020306" pitchFamily="34" charset="0"/>
              </a:rPr>
              <a:t> da </a:t>
            </a:r>
            <a:r>
              <a:rPr lang="en-US" sz="3100" cap="none" dirty="0">
                <a:latin typeface="Berlin Sans FB" panose="020E0602020502020306" pitchFamily="34" charset="0"/>
              </a:rPr>
              <a:t>sociedade</a:t>
            </a:r>
            <a:r>
              <a:rPr lang="en-US" sz="3100" cap="none" dirty="0">
                <a:latin typeface="Berlin Sans FB" panose="020E0602020502020306" pitchFamily="34" charset="0"/>
              </a:rPr>
              <a:t>, na forma de </a:t>
            </a:r>
            <a:r>
              <a:rPr lang="en-US" sz="3100" cap="none" dirty="0">
                <a:latin typeface="Berlin Sans FB" panose="020E0602020502020306" pitchFamily="34" charset="0"/>
              </a:rPr>
              <a:t>figuras</a:t>
            </a:r>
            <a:r>
              <a:rPr lang="en-US" sz="3100" cap="none" dirty="0">
                <a:latin typeface="Berlin Sans FB" panose="020E0602020502020306" pitchFamily="34" charset="0"/>
              </a:rPr>
              <a:t> de </a:t>
            </a:r>
            <a:r>
              <a:rPr lang="en-US" sz="3100" cap="none" dirty="0">
                <a:latin typeface="Berlin Sans FB" panose="020E0602020502020306" pitchFamily="34" charset="0"/>
              </a:rPr>
              <a:t>pais</a:t>
            </a:r>
            <a:r>
              <a:rPr lang="en-US" sz="3100" cap="none" dirty="0">
                <a:latin typeface="Berlin Sans FB" panose="020E0602020502020306" pitchFamily="34" charset="0"/>
              </a:rPr>
              <a:t> </a:t>
            </a:r>
            <a:r>
              <a:rPr lang="en-US" sz="3100" cap="none" dirty="0">
                <a:latin typeface="Berlin Sans FB" panose="020E0602020502020306" pitchFamily="34" charset="0"/>
              </a:rPr>
              <a:t>internalizados</a:t>
            </a:r>
            <a:r>
              <a:rPr lang="en-US" sz="3100" cap="none" dirty="0">
                <a:latin typeface="Berlin Sans FB" panose="020E0602020502020306" pitchFamily="34" charset="0"/>
              </a:rPr>
              <a:t>. A </a:t>
            </a:r>
            <a:r>
              <a:rPr lang="en-US" sz="3100" cap="none" dirty="0">
                <a:latin typeface="Berlin Sans FB" panose="020E0602020502020306" pitchFamily="34" charset="0"/>
              </a:rPr>
              <a:t>severidade</a:t>
            </a:r>
            <a:r>
              <a:rPr lang="en-US" sz="3100" cap="none" dirty="0">
                <a:latin typeface="Berlin Sans FB" panose="020E0602020502020306" pitchFamily="34" charset="0"/>
              </a:rPr>
              <a:t> do superego não tem origem simplesmente </a:t>
            </a:r>
            <a:r>
              <a:rPr lang="en-US" sz="3100" cap="none" dirty="0">
                <a:latin typeface="Berlin Sans FB" panose="020E0602020502020306" pitchFamily="34" charset="0"/>
              </a:rPr>
              <a:t>numa</a:t>
            </a:r>
            <a:r>
              <a:rPr lang="en-US" sz="3100" cap="none" dirty="0">
                <a:latin typeface="Berlin Sans FB" panose="020E0602020502020306" pitchFamily="34" charset="0"/>
              </a:rPr>
              <a:t> </a:t>
            </a:r>
            <a:r>
              <a:rPr lang="en-US" sz="3100" cap="none" dirty="0">
                <a:latin typeface="Berlin Sans FB" panose="020E0602020502020306" pitchFamily="34" charset="0"/>
              </a:rPr>
              <a:t>educação</a:t>
            </a:r>
            <a:r>
              <a:rPr lang="en-US" sz="3100" cap="none" dirty="0">
                <a:latin typeface="Berlin Sans FB" panose="020E0602020502020306" pitchFamily="34" charset="0"/>
              </a:rPr>
              <a:t> </a:t>
            </a:r>
            <a:r>
              <a:rPr lang="en-US" sz="3100" cap="none" dirty="0">
                <a:latin typeface="Berlin Sans FB" panose="020E0602020502020306" pitchFamily="34" charset="0"/>
              </a:rPr>
              <a:t>severa</a:t>
            </a:r>
            <a:r>
              <a:rPr lang="en-US" sz="3100" cap="none" dirty="0">
                <a:latin typeface="Berlin Sans FB" panose="020E0602020502020306" pitchFamily="34" charset="0"/>
              </a:rPr>
              <a:t>.</a:t>
            </a:r>
            <a:endParaRPr lang="pt-BR" sz="3100" cap="none" dirty="0">
              <a:latin typeface="Berlin Sans FB" panose="020E0602020502020306" pitchFamily="34" charset="0"/>
            </a:endParaRPr>
          </a:p>
          <a:p>
            <a:pPr marL="0" indent="0" algn="just">
              <a:buNone/>
            </a:pPr>
            <a:endParaRPr lang="pt-BR" sz="900" cap="none" dirty="0">
              <a:latin typeface="Berlin Sans FB" panose="020E0602020502020306" pitchFamily="34" charset="0"/>
            </a:endParaRPr>
          </a:p>
          <a:p>
            <a:pPr marL="0" indent="0" algn="just">
              <a:buNone/>
            </a:pPr>
            <a:r>
              <a:rPr lang="en-US" sz="3100" cap="none" dirty="0">
                <a:latin typeface="Berlin Sans FB" panose="020E0602020502020306" pitchFamily="34" charset="0"/>
              </a:rPr>
              <a:t>O objetivo da Psicanálise nesse </a:t>
            </a:r>
            <a:r>
              <a:rPr lang="en-US" sz="3100" cap="none" dirty="0">
                <a:latin typeface="Berlin Sans FB" panose="020E0602020502020306" pitchFamily="34" charset="0"/>
              </a:rPr>
              <a:t>modelo</a:t>
            </a:r>
            <a:r>
              <a:rPr lang="en-US" sz="3100" cap="none" dirty="0">
                <a:latin typeface="Berlin Sans FB" panose="020E0602020502020306" pitchFamily="34" charset="0"/>
              </a:rPr>
              <a:t> é </a:t>
            </a:r>
            <a:r>
              <a:rPr lang="en-US" sz="3100" cap="none" dirty="0">
                <a:latin typeface="Berlin Sans FB" panose="020E0602020502020306" pitchFamily="34" charset="0"/>
              </a:rPr>
              <a:t>ajudar</a:t>
            </a:r>
            <a:r>
              <a:rPr lang="en-US" sz="3100" cap="none" dirty="0">
                <a:latin typeface="Berlin Sans FB" panose="020E0602020502020306" pitchFamily="34" charset="0"/>
              </a:rPr>
              <a:t> o paciente a resolver os </a:t>
            </a:r>
            <a:r>
              <a:rPr lang="en-US" sz="3100" cap="none" dirty="0">
                <a:latin typeface="Berlin Sans FB" panose="020E0602020502020306" pitchFamily="34" charset="0"/>
              </a:rPr>
              <a:t>conflitos</a:t>
            </a:r>
            <a:r>
              <a:rPr lang="en-US" sz="3100" cap="none" dirty="0">
                <a:latin typeface="Berlin Sans FB" panose="020E0602020502020306" pitchFamily="34" charset="0"/>
              </a:rPr>
              <a:t> </a:t>
            </a:r>
            <a:r>
              <a:rPr lang="en-US" sz="3100" cap="none" dirty="0">
                <a:latin typeface="Berlin Sans FB" panose="020E0602020502020306" pitchFamily="34" charset="0"/>
              </a:rPr>
              <a:t>tendo</a:t>
            </a:r>
            <a:r>
              <a:rPr lang="en-US" sz="3100" cap="none" dirty="0">
                <a:latin typeface="Berlin Sans FB" panose="020E0602020502020306" pitchFamily="34" charset="0"/>
              </a:rPr>
              <a:t> insights ─ </a:t>
            </a:r>
            <a:r>
              <a:rPr lang="en-US" sz="3100" cap="none" dirty="0">
                <a:latin typeface="Berlin Sans FB" panose="020E0602020502020306" pitchFamily="34" charset="0"/>
              </a:rPr>
              <a:t>onde</a:t>
            </a:r>
            <a:r>
              <a:rPr lang="en-US" sz="3100" cap="none" dirty="0">
                <a:latin typeface="Berlin Sans FB" panose="020E0602020502020306" pitchFamily="34" charset="0"/>
              </a:rPr>
              <a:t> </a:t>
            </a:r>
            <a:r>
              <a:rPr lang="en-US" sz="3100" cap="none" dirty="0">
                <a:latin typeface="Berlin Sans FB" panose="020E0602020502020306" pitchFamily="34" charset="0"/>
              </a:rPr>
              <a:t>havia</a:t>
            </a:r>
            <a:r>
              <a:rPr lang="en-US" sz="3100" cap="none" dirty="0">
                <a:latin typeface="Berlin Sans FB" panose="020E0602020502020306" pitchFamily="34" charset="0"/>
              </a:rPr>
              <a:t> id que </a:t>
            </a:r>
            <a:r>
              <a:rPr lang="en-US" sz="3100" cap="none" dirty="0">
                <a:latin typeface="Berlin Sans FB" panose="020E0602020502020306" pitchFamily="34" charset="0"/>
              </a:rPr>
              <a:t>haja</a:t>
            </a:r>
            <a:r>
              <a:rPr lang="en-US" sz="3100" cap="none" dirty="0">
                <a:latin typeface="Berlin Sans FB" panose="020E0602020502020306" pitchFamily="34" charset="0"/>
              </a:rPr>
              <a:t> ego. (1920 conflito entre amor e </a:t>
            </a:r>
            <a:r>
              <a:rPr lang="en-US" sz="3100" cap="none" dirty="0">
                <a:latin typeface="Berlin Sans FB" panose="020E0602020502020306" pitchFamily="34" charset="0"/>
              </a:rPr>
              <a:t>ódio</a:t>
            </a:r>
            <a:r>
              <a:rPr lang="en-US" sz="3100" cap="none" dirty="0">
                <a:latin typeface="Berlin Sans FB" panose="020E0602020502020306" pitchFamily="34" charset="0"/>
              </a:rPr>
              <a:t> Além do princípio do </a:t>
            </a:r>
            <a:r>
              <a:rPr lang="en-US" sz="3100" cap="none" dirty="0">
                <a:latin typeface="Berlin Sans FB" panose="020E0602020502020306" pitchFamily="34" charset="0"/>
              </a:rPr>
              <a:t>prazer</a:t>
            </a:r>
            <a:r>
              <a:rPr lang="en-US" sz="3100" cap="none" dirty="0" smtClean="0">
                <a:latin typeface="Berlin Sans FB" panose="020E0602020502020306" pitchFamily="34" charset="0"/>
              </a:rPr>
              <a:t>).</a:t>
            </a:r>
            <a:endParaRPr lang="pt-BR" sz="3100" cap="none" dirty="0">
              <a:latin typeface="Berlin Sans FB" panose="020E0602020502020306" pitchFamily="34" charset="0"/>
            </a:endParaRPr>
          </a:p>
          <a:p>
            <a:endParaRPr lang="pt-BR" dirty="0"/>
          </a:p>
        </p:txBody>
      </p:sp>
    </p:spTree>
    <p:extLst>
      <p:ext uri="{BB962C8B-B14F-4D97-AF65-F5344CB8AC3E}">
        <p14:creationId xmlns:p14="http://schemas.microsoft.com/office/powerpoint/2010/main" val="1376074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64535" y="476849"/>
            <a:ext cx="10364451" cy="1596177"/>
          </a:xfrm>
        </p:spPr>
        <p:txBody>
          <a:bodyPr>
            <a:normAutofit/>
          </a:bodyPr>
          <a:lstStyle/>
          <a:p>
            <a:r>
              <a:rPr lang="en-US" sz="3200" b="1" dirty="0"/>
              <a:t>O TERCEIRO MODELO: </a:t>
            </a:r>
            <a:r>
              <a:rPr lang="en-US" sz="3200" b="1" dirty="0" smtClean="0"/>
              <a:t/>
            </a:r>
            <a:br>
              <a:rPr lang="en-US" sz="3200" b="1" dirty="0" smtClean="0"/>
            </a:br>
            <a:r>
              <a:rPr lang="en-US" sz="3200" b="1" dirty="0" smtClean="0"/>
              <a:t>A </a:t>
            </a:r>
            <a:r>
              <a:rPr lang="en-US" sz="3200" b="1" dirty="0"/>
              <a:t>Teoria</a:t>
            </a:r>
            <a:r>
              <a:rPr lang="en-US" sz="3200" b="1" dirty="0"/>
              <a:t> da Identificação Projetiva (1946)</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1094704" y="1751054"/>
            <a:ext cx="10363826" cy="5048519"/>
          </a:xfrm>
        </p:spPr>
        <p:txBody>
          <a:bodyPr>
            <a:normAutofit/>
          </a:bodyPr>
          <a:lstStyle/>
          <a:p>
            <a:pPr marL="0" indent="0" algn="just">
              <a:lnSpc>
                <a:spcPct val="100000"/>
              </a:lnSpc>
              <a:buNone/>
            </a:pPr>
            <a:r>
              <a:rPr lang="en-US" sz="2800" cap="none" dirty="0">
                <a:latin typeface="Berlin Sans FB" panose="020E0602020502020306" pitchFamily="34" charset="0"/>
              </a:rPr>
              <a:t>A </a:t>
            </a:r>
            <a:r>
              <a:rPr lang="en-US" sz="2800" cap="none" dirty="0">
                <a:latin typeface="Berlin Sans FB" panose="020E0602020502020306" pitchFamily="34" charset="0"/>
              </a:rPr>
              <a:t>descoberta</a:t>
            </a:r>
            <a:r>
              <a:rPr lang="en-US" sz="2800" cap="none" dirty="0">
                <a:latin typeface="Berlin Sans FB" panose="020E0602020502020306" pitchFamily="34" charset="0"/>
              </a:rPr>
              <a:t> de Melanie Klein (1946) dos </a:t>
            </a:r>
            <a:r>
              <a:rPr lang="en-US" sz="2800" cap="none" dirty="0">
                <a:latin typeface="Berlin Sans FB" panose="020E0602020502020306" pitchFamily="34" charset="0"/>
              </a:rPr>
              <a:t>mecanismos</a:t>
            </a:r>
            <a:r>
              <a:rPr lang="en-US" sz="2800" cap="none" dirty="0">
                <a:latin typeface="Berlin Sans FB" panose="020E0602020502020306" pitchFamily="34" charset="0"/>
              </a:rPr>
              <a:t> </a:t>
            </a:r>
            <a:r>
              <a:rPr lang="en-US" sz="2800" cap="none" dirty="0" smtClean="0">
                <a:latin typeface="Berlin Sans FB" panose="020E0602020502020306" pitchFamily="34" charset="0"/>
              </a:rPr>
              <a:t>esquizóides</a:t>
            </a:r>
            <a:r>
              <a:rPr lang="en-US" sz="2800" cap="none" dirty="0" smtClean="0">
                <a:latin typeface="Berlin Sans FB" panose="020E0602020502020306" pitchFamily="34" charset="0"/>
              </a:rPr>
              <a:t> </a:t>
            </a:r>
            <a:r>
              <a:rPr lang="en-US" sz="2800" cap="none" dirty="0">
                <a:latin typeface="Berlin Sans FB" panose="020E0602020502020306" pitchFamily="34" charset="0"/>
              </a:rPr>
              <a:t>(entre eles o da identificação projetiva) </a:t>
            </a:r>
            <a:r>
              <a:rPr lang="en-US" sz="2800" cap="none" dirty="0">
                <a:latin typeface="Berlin Sans FB" panose="020E0602020502020306" pitchFamily="34" charset="0"/>
              </a:rPr>
              <a:t>afeta</a:t>
            </a:r>
            <a:r>
              <a:rPr lang="en-US" sz="2800" cap="none" dirty="0">
                <a:latin typeface="Berlin Sans FB" panose="020E0602020502020306" pitchFamily="34" charset="0"/>
              </a:rPr>
              <a:t> </a:t>
            </a:r>
            <a:r>
              <a:rPr lang="en-US" sz="2800" cap="none" dirty="0">
                <a:latin typeface="Berlin Sans FB" panose="020E0602020502020306" pitchFamily="34" charset="0"/>
              </a:rPr>
              <a:t>radicalmente</a:t>
            </a:r>
            <a:r>
              <a:rPr lang="en-US" sz="2800" cap="none" dirty="0">
                <a:latin typeface="Berlin Sans FB" panose="020E0602020502020306" pitchFamily="34" charset="0"/>
              </a:rPr>
              <a:t> o </a:t>
            </a:r>
            <a:r>
              <a:rPr lang="en-US" sz="2800" cap="none" dirty="0">
                <a:latin typeface="Berlin Sans FB" panose="020E0602020502020306" pitchFamily="34" charset="0"/>
              </a:rPr>
              <a:t>modelo</a:t>
            </a:r>
            <a:r>
              <a:rPr lang="en-US" sz="2800" cap="none" dirty="0">
                <a:latin typeface="Berlin Sans FB" panose="020E0602020502020306" pitchFamily="34" charset="0"/>
              </a:rPr>
              <a:t> de </a:t>
            </a:r>
            <a:r>
              <a:rPr lang="en-US" sz="2800" cap="none" dirty="0">
                <a:latin typeface="Berlin Sans FB" panose="020E0602020502020306" pitchFamily="34" charset="0"/>
              </a:rPr>
              <a:t>distúrbio</a:t>
            </a:r>
            <a:r>
              <a:rPr lang="en-US" sz="2800" cap="none" dirty="0">
                <a:latin typeface="Berlin Sans FB" panose="020E0602020502020306" pitchFamily="34" charset="0"/>
              </a:rPr>
              <a:t> mental e </a:t>
            </a:r>
            <a:r>
              <a:rPr lang="en-US" sz="2800" cap="none" dirty="0">
                <a:latin typeface="Berlin Sans FB" panose="020E0602020502020306" pitchFamily="34" charset="0"/>
              </a:rPr>
              <a:t>altera</a:t>
            </a:r>
            <a:r>
              <a:rPr lang="en-US" sz="2800" cap="none" dirty="0">
                <a:latin typeface="Berlin Sans FB" panose="020E0602020502020306" pitchFamily="34" charset="0"/>
              </a:rPr>
              <a:t> os </a:t>
            </a:r>
            <a:r>
              <a:rPr lang="en-US" sz="2800" cap="none" dirty="0">
                <a:latin typeface="Berlin Sans FB" panose="020E0602020502020306" pitchFamily="34" charset="0"/>
              </a:rPr>
              <a:t>objetivos</a:t>
            </a:r>
            <a:r>
              <a:rPr lang="en-US" sz="2800" cap="none" dirty="0">
                <a:latin typeface="Berlin Sans FB" panose="020E0602020502020306" pitchFamily="34" charset="0"/>
              </a:rPr>
              <a:t> da </a:t>
            </a:r>
            <a:r>
              <a:rPr lang="en-US" sz="2800" cap="none" dirty="0" smtClean="0">
                <a:latin typeface="Berlin Sans FB" panose="020E0602020502020306" pitchFamily="34" charset="0"/>
              </a:rPr>
              <a:t>psicanálise</a:t>
            </a:r>
            <a:r>
              <a:rPr lang="en-US" sz="2800" cap="none" dirty="0">
                <a:latin typeface="Berlin Sans FB" panose="020E0602020502020306" pitchFamily="34" charset="0"/>
              </a:rPr>
              <a:t>. Aqui parte do self é </a:t>
            </a:r>
            <a:r>
              <a:rPr lang="en-US" sz="2800" cap="none" dirty="0">
                <a:latin typeface="Berlin Sans FB" panose="020E0602020502020306" pitchFamily="34" charset="0"/>
              </a:rPr>
              <a:t>excedida</a:t>
            </a:r>
            <a:r>
              <a:rPr lang="en-US" sz="2800" cap="none" dirty="0">
                <a:latin typeface="Berlin Sans FB" panose="020E0602020502020306" pitchFamily="34" charset="0"/>
              </a:rPr>
              <a:t> e </a:t>
            </a:r>
            <a:r>
              <a:rPr lang="en-US" sz="2800" cap="none" dirty="0">
                <a:latin typeface="Berlin Sans FB" panose="020E0602020502020306" pitchFamily="34" charset="0"/>
              </a:rPr>
              <a:t>projetada</a:t>
            </a:r>
            <a:r>
              <a:rPr lang="en-US" sz="2800" cap="none" dirty="0">
                <a:latin typeface="Berlin Sans FB" panose="020E0602020502020306" pitchFamily="34" charset="0"/>
              </a:rPr>
              <a:t> para </a:t>
            </a:r>
            <a:r>
              <a:rPr lang="en-US" sz="2800" cap="none" dirty="0">
                <a:latin typeface="Berlin Sans FB" panose="020E0602020502020306" pitchFamily="34" charset="0"/>
              </a:rPr>
              <a:t>dentro</a:t>
            </a:r>
            <a:r>
              <a:rPr lang="en-US" sz="2800" cap="none" dirty="0">
                <a:latin typeface="Berlin Sans FB" panose="020E0602020502020306" pitchFamily="34" charset="0"/>
              </a:rPr>
              <a:t> do objeto. O objetivo é </a:t>
            </a:r>
            <a:r>
              <a:rPr lang="en-US" sz="2800" cap="none" dirty="0">
                <a:latin typeface="Berlin Sans FB" panose="020E0602020502020306" pitchFamily="34" charset="0"/>
              </a:rPr>
              <a:t>livrar</a:t>
            </a:r>
            <a:r>
              <a:rPr lang="en-US" sz="2800" cap="none" dirty="0">
                <a:latin typeface="Berlin Sans FB" panose="020E0602020502020306" pitchFamily="34" charset="0"/>
              </a:rPr>
              <a:t>-se do que é </a:t>
            </a:r>
            <a:r>
              <a:rPr lang="en-US" sz="2800" cap="none" dirty="0">
                <a:latin typeface="Berlin Sans FB" panose="020E0602020502020306" pitchFamily="34" charset="0"/>
              </a:rPr>
              <a:t>indesejável</a:t>
            </a:r>
            <a:r>
              <a:rPr lang="en-US" sz="2800" cap="none" dirty="0">
                <a:latin typeface="Berlin Sans FB" panose="020E0602020502020306" pitchFamily="34" charset="0"/>
              </a:rPr>
              <a:t> e as </a:t>
            </a:r>
            <a:r>
              <a:rPr lang="en-US" sz="2800" cap="none" dirty="0">
                <a:latin typeface="Berlin Sans FB" panose="020E0602020502020306" pitchFamily="34" charset="0"/>
              </a:rPr>
              <a:t>vezes</a:t>
            </a:r>
            <a:r>
              <a:rPr lang="en-US" sz="2800" cap="none" dirty="0">
                <a:latin typeface="Berlin Sans FB" panose="020E0602020502020306" pitchFamily="34" charset="0"/>
              </a:rPr>
              <a:t> </a:t>
            </a:r>
            <a:r>
              <a:rPr lang="en-US" sz="2800" cap="none" dirty="0">
                <a:latin typeface="Berlin Sans FB" panose="020E0602020502020306" pitchFamily="34" charset="0"/>
              </a:rPr>
              <a:t>atacar</a:t>
            </a:r>
            <a:r>
              <a:rPr lang="en-US" sz="2800" cap="none" dirty="0">
                <a:latin typeface="Berlin Sans FB" panose="020E0602020502020306" pitchFamily="34" charset="0"/>
              </a:rPr>
              <a:t> e </a:t>
            </a:r>
            <a:r>
              <a:rPr lang="en-US" sz="2800" cap="none" dirty="0">
                <a:latin typeface="Berlin Sans FB" panose="020E0602020502020306" pitchFamily="34" charset="0"/>
              </a:rPr>
              <a:t>controlar</a:t>
            </a:r>
            <a:r>
              <a:rPr lang="en-US" sz="2800" cap="none" dirty="0">
                <a:latin typeface="Berlin Sans FB" panose="020E0602020502020306" pitchFamily="34" charset="0"/>
              </a:rPr>
              <a:t> o objeto. Mas, </a:t>
            </a:r>
            <a:r>
              <a:rPr lang="en-US" sz="2800" cap="none" dirty="0">
                <a:latin typeface="Berlin Sans FB" panose="020E0602020502020306" pitchFamily="34" charset="0"/>
              </a:rPr>
              <a:t>às</a:t>
            </a:r>
            <a:r>
              <a:rPr lang="en-US" sz="2800" cap="none" dirty="0">
                <a:latin typeface="Berlin Sans FB" panose="020E0602020502020306" pitchFamily="34" charset="0"/>
              </a:rPr>
              <a:t> </a:t>
            </a:r>
            <a:r>
              <a:rPr lang="en-US" sz="2800" cap="none" dirty="0">
                <a:latin typeface="Berlin Sans FB" panose="020E0602020502020306" pitchFamily="34" charset="0"/>
              </a:rPr>
              <a:t>vezes</a:t>
            </a:r>
            <a:r>
              <a:rPr lang="en-US" sz="2800" cap="none" dirty="0">
                <a:latin typeface="Berlin Sans FB" panose="020E0602020502020306" pitchFamily="34" charset="0"/>
              </a:rPr>
              <a:t>, serve como um meio, </a:t>
            </a:r>
            <a:r>
              <a:rPr lang="en-US" sz="2800" cap="none" dirty="0">
                <a:latin typeface="Berlin Sans FB" panose="020E0602020502020306" pitchFamily="34" charset="0"/>
              </a:rPr>
              <a:t>primitivo</a:t>
            </a:r>
            <a:r>
              <a:rPr lang="en-US" sz="2800" cap="none" dirty="0">
                <a:latin typeface="Berlin Sans FB" panose="020E0602020502020306" pitchFamily="34" charset="0"/>
              </a:rPr>
              <a:t> de identificação com o objeto. Uma </a:t>
            </a:r>
            <a:r>
              <a:rPr lang="en-US" sz="2800" cap="none" dirty="0">
                <a:latin typeface="Berlin Sans FB" panose="020E0602020502020306" pitchFamily="34" charset="0"/>
              </a:rPr>
              <a:t>consequência</a:t>
            </a:r>
            <a:r>
              <a:rPr lang="en-US" sz="2800" cap="none" dirty="0">
                <a:latin typeface="Berlin Sans FB" panose="020E0602020502020306" pitchFamily="34" charset="0"/>
              </a:rPr>
              <a:t> importante </a:t>
            </a:r>
            <a:r>
              <a:rPr lang="en-US" sz="2800" cap="none" dirty="0">
                <a:latin typeface="Berlin Sans FB" panose="020E0602020502020306" pitchFamily="34" charset="0"/>
              </a:rPr>
              <a:t>deste</a:t>
            </a:r>
            <a:r>
              <a:rPr lang="en-US" sz="2800" cap="none" dirty="0">
                <a:latin typeface="Berlin Sans FB" panose="020E0602020502020306" pitchFamily="34" charset="0"/>
              </a:rPr>
              <a:t> </a:t>
            </a:r>
            <a:r>
              <a:rPr lang="en-US" sz="2800" cap="none" dirty="0">
                <a:latin typeface="Berlin Sans FB" panose="020E0602020502020306" pitchFamily="34" charset="0"/>
              </a:rPr>
              <a:t>mecanismo</a:t>
            </a:r>
            <a:r>
              <a:rPr lang="en-US" sz="2800" cap="none" dirty="0">
                <a:latin typeface="Berlin Sans FB" panose="020E0602020502020306" pitchFamily="34" charset="0"/>
              </a:rPr>
              <a:t> é que ele </a:t>
            </a:r>
            <a:r>
              <a:rPr lang="en-US" sz="2800" cap="none" dirty="0">
                <a:latin typeface="Berlin Sans FB" panose="020E0602020502020306" pitchFamily="34" charset="0"/>
              </a:rPr>
              <a:t>resulta</a:t>
            </a:r>
            <a:r>
              <a:rPr lang="en-US" sz="2800" cap="none" dirty="0">
                <a:latin typeface="Berlin Sans FB" panose="020E0602020502020306" pitchFamily="34" charset="0"/>
              </a:rPr>
              <a:t> </a:t>
            </a:r>
            <a:r>
              <a:rPr lang="en-US" sz="2800" cap="none" dirty="0">
                <a:latin typeface="Berlin Sans FB" panose="020E0602020502020306" pitchFamily="34" charset="0"/>
              </a:rPr>
              <a:t>numa</a:t>
            </a:r>
            <a:r>
              <a:rPr lang="en-US" sz="2800" cap="none" dirty="0">
                <a:latin typeface="Berlin Sans FB" panose="020E0602020502020306" pitchFamily="34" charset="0"/>
              </a:rPr>
              <a:t> ausência de separação entre self e o objeto </a:t>
            </a:r>
            <a:r>
              <a:rPr lang="en-US" sz="2800" cap="none" dirty="0">
                <a:latin typeface="Berlin Sans FB" panose="020E0602020502020306" pitchFamily="34" charset="0"/>
              </a:rPr>
              <a:t>ficando</a:t>
            </a:r>
            <a:r>
              <a:rPr lang="en-US" sz="2800" cap="none" dirty="0">
                <a:latin typeface="Berlin Sans FB" panose="020E0602020502020306" pitchFamily="34" charset="0"/>
              </a:rPr>
              <a:t> </a:t>
            </a:r>
            <a:r>
              <a:rPr lang="en-US" sz="2800" cap="none" dirty="0">
                <a:latin typeface="Berlin Sans FB" panose="020E0602020502020306" pitchFamily="34" charset="0"/>
              </a:rPr>
              <a:t>pouco</a:t>
            </a:r>
            <a:r>
              <a:rPr lang="en-US" sz="2800" cap="none" dirty="0">
                <a:latin typeface="Berlin Sans FB" panose="020E0602020502020306" pitchFamily="34" charset="0"/>
              </a:rPr>
              <a:t> </a:t>
            </a:r>
            <a:r>
              <a:rPr lang="en-US" sz="2800" cap="none" dirty="0">
                <a:latin typeface="Berlin Sans FB" panose="020E0602020502020306" pitchFamily="34" charset="0"/>
              </a:rPr>
              <a:t>claro</a:t>
            </a:r>
            <a:r>
              <a:rPr lang="en-US" sz="2800" cap="none" dirty="0">
                <a:latin typeface="Berlin Sans FB" panose="020E0602020502020306" pitchFamily="34" charset="0"/>
              </a:rPr>
              <a:t> </a:t>
            </a:r>
            <a:r>
              <a:rPr lang="en-US" sz="2800" cap="none" dirty="0">
                <a:latin typeface="Berlin Sans FB" panose="020E0602020502020306" pitchFamily="34" charset="0"/>
              </a:rPr>
              <a:t>quais</a:t>
            </a:r>
            <a:r>
              <a:rPr lang="en-US" sz="2800" cap="none" dirty="0">
                <a:latin typeface="Berlin Sans FB" panose="020E0602020502020306" pitchFamily="34" charset="0"/>
              </a:rPr>
              <a:t> </a:t>
            </a:r>
            <a:r>
              <a:rPr lang="en-US" sz="2800" cap="none" dirty="0">
                <a:latin typeface="Berlin Sans FB" panose="020E0602020502020306" pitchFamily="34" charset="0"/>
              </a:rPr>
              <a:t>atributos</a:t>
            </a:r>
            <a:r>
              <a:rPr lang="en-US" sz="2800" cap="none" dirty="0">
                <a:latin typeface="Berlin Sans FB" panose="020E0602020502020306" pitchFamily="34" charset="0"/>
              </a:rPr>
              <a:t> </a:t>
            </a:r>
            <a:r>
              <a:rPr lang="en-US" sz="2800" cap="none" dirty="0">
                <a:latin typeface="Berlin Sans FB" panose="020E0602020502020306" pitchFamily="34" charset="0"/>
              </a:rPr>
              <a:t>pertencem</a:t>
            </a:r>
            <a:r>
              <a:rPr lang="en-US" sz="2800" cap="none" dirty="0">
                <a:latin typeface="Berlin Sans FB" panose="020E0602020502020306" pitchFamily="34" charset="0"/>
              </a:rPr>
              <a:t> ao self e </a:t>
            </a:r>
            <a:r>
              <a:rPr lang="en-US" sz="2800" cap="none" dirty="0">
                <a:latin typeface="Berlin Sans FB" panose="020E0602020502020306" pitchFamily="34" charset="0"/>
              </a:rPr>
              <a:t>quais</a:t>
            </a:r>
            <a:r>
              <a:rPr lang="en-US" sz="2800" cap="none" dirty="0">
                <a:latin typeface="Berlin Sans FB" panose="020E0602020502020306" pitchFamily="34" charset="0"/>
              </a:rPr>
              <a:t> ao objeto.</a:t>
            </a:r>
            <a:endParaRPr lang="pt-BR" sz="2800" cap="none" dirty="0">
              <a:latin typeface="Berlin Sans FB" panose="020E0602020502020306" pitchFamily="34" charset="0"/>
            </a:endParaRPr>
          </a:p>
          <a:p>
            <a:pPr marL="0" indent="0">
              <a:buNone/>
            </a:pPr>
            <a:r>
              <a:rPr lang="en-US" cap="none" dirty="0"/>
              <a:t> </a:t>
            </a:r>
            <a:endParaRPr lang="pt-BR" cap="none" dirty="0"/>
          </a:p>
          <a:p>
            <a:pPr marL="0" indent="0">
              <a:buNone/>
            </a:pPr>
            <a:endParaRPr lang="pt-BR" cap="none" dirty="0"/>
          </a:p>
        </p:txBody>
      </p:sp>
    </p:spTree>
    <p:extLst>
      <p:ext uri="{BB962C8B-B14F-4D97-AF65-F5344CB8AC3E}">
        <p14:creationId xmlns:p14="http://schemas.microsoft.com/office/powerpoint/2010/main" val="3056389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3"/>
          </p:nvPr>
        </p:nvSpPr>
        <p:spPr>
          <a:xfrm>
            <a:off x="913149" y="682580"/>
            <a:ext cx="10363826" cy="5293217"/>
          </a:xfrm>
        </p:spPr>
        <p:txBody>
          <a:bodyPr>
            <a:normAutofit fontScale="92500" lnSpcReduction="20000"/>
          </a:bodyPr>
          <a:lstStyle/>
          <a:p>
            <a:pPr marL="0" indent="0" algn="just">
              <a:buNone/>
            </a:pPr>
            <a:r>
              <a:rPr lang="en-US" sz="2800" cap="none" dirty="0">
                <a:latin typeface="Berlin Sans FB" panose="020E0602020502020306" pitchFamily="34" charset="0"/>
              </a:rPr>
              <a:t>O paciente </a:t>
            </a:r>
            <a:r>
              <a:rPr lang="en-US" sz="2800" cap="none" dirty="0">
                <a:latin typeface="Berlin Sans FB" panose="020E0602020502020306" pitchFamily="34" charset="0"/>
              </a:rPr>
              <a:t>projeta</a:t>
            </a:r>
            <a:r>
              <a:rPr lang="en-US" sz="2800" cap="none" dirty="0">
                <a:latin typeface="Berlin Sans FB" panose="020E0602020502020306" pitchFamily="34" charset="0"/>
              </a:rPr>
              <a:t> e </a:t>
            </a:r>
            <a:r>
              <a:rPr lang="en-US" sz="2800" cap="none" dirty="0">
                <a:latin typeface="Berlin Sans FB" panose="020E0602020502020306" pitchFamily="34" charset="0"/>
              </a:rPr>
              <a:t>renega</a:t>
            </a:r>
            <a:r>
              <a:rPr lang="en-US" sz="2800" cap="none" dirty="0">
                <a:latin typeface="Berlin Sans FB" panose="020E0602020502020306" pitchFamily="34" charset="0"/>
              </a:rPr>
              <a:t> o que </a:t>
            </a:r>
            <a:r>
              <a:rPr lang="en-US" sz="2800" cap="none" dirty="0">
                <a:latin typeface="Berlin Sans FB" panose="020E0602020502020306" pitchFamily="34" charset="0"/>
              </a:rPr>
              <a:t>considera</a:t>
            </a:r>
            <a:r>
              <a:rPr lang="en-US" sz="2800" cap="none" dirty="0">
                <a:latin typeface="Berlin Sans FB" panose="020E0602020502020306" pitchFamily="34" charset="0"/>
              </a:rPr>
              <a:t> serem </a:t>
            </a:r>
            <a:r>
              <a:rPr lang="en-US" sz="2800" cap="none" dirty="0">
                <a:latin typeface="Berlin Sans FB" panose="020E0602020502020306" pitchFamily="34" charset="0"/>
              </a:rPr>
              <a:t>partes</a:t>
            </a:r>
            <a:r>
              <a:rPr lang="en-US" sz="2800" cap="none" dirty="0">
                <a:latin typeface="Berlin Sans FB" panose="020E0602020502020306" pitchFamily="34" charset="0"/>
              </a:rPr>
              <a:t> </a:t>
            </a:r>
            <a:r>
              <a:rPr lang="en-US" sz="2800" cap="none" dirty="0">
                <a:latin typeface="Berlin Sans FB" panose="020E0602020502020306" pitchFamily="34" charset="0"/>
              </a:rPr>
              <a:t>más</a:t>
            </a:r>
            <a:r>
              <a:rPr lang="en-US" sz="2800" cap="none" dirty="0">
                <a:latin typeface="Berlin Sans FB" panose="020E0602020502020306" pitchFamily="34" charset="0"/>
              </a:rPr>
              <a:t> do self, tais como as que produzem </a:t>
            </a:r>
            <a:r>
              <a:rPr lang="en-US" sz="2800" cap="none" dirty="0">
                <a:latin typeface="Berlin Sans FB" panose="020E0602020502020306" pitchFamily="34" charset="0"/>
              </a:rPr>
              <a:t>agressividade</a:t>
            </a:r>
            <a:r>
              <a:rPr lang="en-US" sz="2800" cap="none" dirty="0">
                <a:latin typeface="Berlin Sans FB" panose="020E0602020502020306" pitchFamily="34" charset="0"/>
              </a:rPr>
              <a:t>, ou culpa, ou </a:t>
            </a:r>
            <a:r>
              <a:rPr lang="en-US" sz="2800" cap="none" dirty="0">
                <a:latin typeface="Berlin Sans FB" panose="020E0602020502020306" pitchFamily="34" charset="0"/>
              </a:rPr>
              <a:t>inveja</a:t>
            </a:r>
            <a:r>
              <a:rPr lang="en-US" sz="2800" cap="none" dirty="0">
                <a:latin typeface="Berlin Sans FB" panose="020E0602020502020306" pitchFamily="34" charset="0"/>
              </a:rPr>
              <a:t>, mas pode </a:t>
            </a:r>
            <a:r>
              <a:rPr lang="en-US" sz="2800" cap="none" dirty="0">
                <a:latin typeface="Berlin Sans FB" panose="020E0602020502020306" pitchFamily="34" charset="0"/>
              </a:rPr>
              <a:t>projetar</a:t>
            </a:r>
            <a:r>
              <a:rPr lang="en-US" sz="2800" cap="none" dirty="0">
                <a:latin typeface="Berlin Sans FB" panose="020E0602020502020306" pitchFamily="34" charset="0"/>
              </a:rPr>
              <a:t> </a:t>
            </a:r>
            <a:r>
              <a:rPr lang="en-US" sz="2800" cap="none" dirty="0">
                <a:latin typeface="Berlin Sans FB" panose="020E0602020502020306" pitchFamily="34" charset="0"/>
              </a:rPr>
              <a:t>partes</a:t>
            </a:r>
            <a:r>
              <a:rPr lang="en-US" sz="2800" cap="none" dirty="0">
                <a:latin typeface="Berlin Sans FB" panose="020E0602020502020306" pitchFamily="34" charset="0"/>
              </a:rPr>
              <a:t> boas, tais como a capacidade de </a:t>
            </a:r>
            <a:r>
              <a:rPr lang="en-US" sz="2800" cap="none" dirty="0">
                <a:latin typeface="Berlin Sans FB" panose="020E0602020502020306" pitchFamily="34" charset="0"/>
              </a:rPr>
              <a:t>amar</a:t>
            </a:r>
            <a:r>
              <a:rPr lang="en-US" sz="2800" cap="none" dirty="0">
                <a:latin typeface="Berlin Sans FB" panose="020E0602020502020306" pitchFamily="34" charset="0"/>
              </a:rPr>
              <a:t> ou de sentir compaixão. </a:t>
            </a:r>
            <a:r>
              <a:rPr lang="en-US" sz="2800" cap="none" dirty="0">
                <a:latin typeface="Berlin Sans FB" panose="020E0602020502020306" pitchFamily="34" charset="0"/>
              </a:rPr>
              <a:t>Essas</a:t>
            </a:r>
            <a:r>
              <a:rPr lang="en-US" sz="2800" cap="none" dirty="0">
                <a:latin typeface="Berlin Sans FB" panose="020E0602020502020306" pitchFamily="34" charset="0"/>
              </a:rPr>
              <a:t> </a:t>
            </a:r>
            <a:r>
              <a:rPr lang="en-US" sz="2800" cap="none" dirty="0">
                <a:latin typeface="Berlin Sans FB" panose="020E0602020502020306" pitchFamily="34" charset="0"/>
              </a:rPr>
              <a:t>projeções</a:t>
            </a:r>
            <a:r>
              <a:rPr lang="en-US" sz="2800" cap="none" dirty="0">
                <a:latin typeface="Berlin Sans FB" panose="020E0602020502020306" pitchFamily="34" charset="0"/>
              </a:rPr>
              <a:t> </a:t>
            </a:r>
            <a:r>
              <a:rPr lang="en-US" sz="2800" cap="none" dirty="0">
                <a:latin typeface="Berlin Sans FB" panose="020E0602020502020306" pitchFamily="34" charset="0"/>
              </a:rPr>
              <a:t>claramente</a:t>
            </a:r>
            <a:r>
              <a:rPr lang="en-US" sz="2800" cap="none" dirty="0">
                <a:latin typeface="Berlin Sans FB" panose="020E0602020502020306" pitchFamily="34" charset="0"/>
              </a:rPr>
              <a:t> </a:t>
            </a:r>
            <a:r>
              <a:rPr lang="en-US" sz="2800" cap="none" dirty="0">
                <a:latin typeface="Berlin Sans FB" panose="020E0602020502020306" pitchFamily="34" charset="0"/>
              </a:rPr>
              <a:t>afetam</a:t>
            </a:r>
            <a:r>
              <a:rPr lang="en-US" sz="2800" cap="none" dirty="0">
                <a:latin typeface="Berlin Sans FB" panose="020E0602020502020306" pitchFamily="34" charset="0"/>
              </a:rPr>
              <a:t> o modo </a:t>
            </a:r>
            <a:r>
              <a:rPr lang="en-US" sz="2800" cap="none" dirty="0" smtClean="0">
                <a:latin typeface="Berlin Sans FB" panose="020E0602020502020306" pitchFamily="34" charset="0"/>
              </a:rPr>
              <a:t>como </a:t>
            </a:r>
            <a:r>
              <a:rPr lang="en-US" sz="2800" cap="none" dirty="0">
                <a:latin typeface="Berlin Sans FB" panose="020E0602020502020306" pitchFamily="34" charset="0"/>
              </a:rPr>
              <a:t>o objeto é </a:t>
            </a:r>
            <a:r>
              <a:rPr lang="en-US" sz="2800" cap="none" dirty="0">
                <a:latin typeface="Berlin Sans FB" panose="020E0602020502020306" pitchFamily="34" charset="0"/>
              </a:rPr>
              <a:t>percebido</a:t>
            </a:r>
            <a:r>
              <a:rPr lang="en-US" sz="2800" cap="none" dirty="0">
                <a:latin typeface="Berlin Sans FB" panose="020E0602020502020306" pitchFamily="34" charset="0"/>
              </a:rPr>
              <a:t>, mas tem também um </a:t>
            </a:r>
            <a:r>
              <a:rPr lang="en-US" sz="2800" cap="none" dirty="0">
                <a:latin typeface="Berlin Sans FB" panose="020E0602020502020306" pitchFamily="34" charset="0"/>
              </a:rPr>
              <a:t>efeito</a:t>
            </a:r>
            <a:r>
              <a:rPr lang="en-US" sz="2800" cap="none" dirty="0">
                <a:latin typeface="Berlin Sans FB" panose="020E0602020502020306" pitchFamily="34" charset="0"/>
              </a:rPr>
              <a:t> </a:t>
            </a:r>
            <a:r>
              <a:rPr lang="en-US" sz="2800" cap="none" dirty="0">
                <a:latin typeface="Berlin Sans FB" panose="020E0602020502020306" pitchFamily="34" charset="0"/>
              </a:rPr>
              <a:t>profundo</a:t>
            </a:r>
            <a:r>
              <a:rPr lang="en-US" sz="2800" cap="none" dirty="0">
                <a:latin typeface="Berlin Sans FB" panose="020E0602020502020306" pitchFamily="34" charset="0"/>
              </a:rPr>
              <a:t> sobre os recursos </a:t>
            </a:r>
            <a:r>
              <a:rPr lang="en-US" sz="2800" cap="none" dirty="0">
                <a:latin typeface="Berlin Sans FB" panose="020E0602020502020306" pitchFamily="34" charset="0"/>
              </a:rPr>
              <a:t>mentais</a:t>
            </a:r>
            <a:r>
              <a:rPr lang="en-US" sz="2800" cap="none" dirty="0">
                <a:latin typeface="Berlin Sans FB" panose="020E0602020502020306" pitchFamily="34" charset="0"/>
              </a:rPr>
              <a:t> do paciente, que </a:t>
            </a:r>
            <a:r>
              <a:rPr lang="en-US" sz="2800" cap="none" dirty="0">
                <a:latin typeface="Berlin Sans FB" panose="020E0602020502020306" pitchFamily="34" charset="0"/>
              </a:rPr>
              <a:t>ficam</a:t>
            </a:r>
            <a:r>
              <a:rPr lang="en-US" sz="2800" cap="none" dirty="0">
                <a:latin typeface="Berlin Sans FB" panose="020E0602020502020306" pitchFamily="34" charset="0"/>
              </a:rPr>
              <a:t> </a:t>
            </a:r>
            <a:r>
              <a:rPr lang="en-US" sz="2800" cap="none" dirty="0">
                <a:latin typeface="Berlin Sans FB" panose="020E0602020502020306" pitchFamily="34" charset="0"/>
              </a:rPr>
              <a:t>depauperados</a:t>
            </a:r>
            <a:r>
              <a:rPr lang="en-US" sz="2800" cap="none" dirty="0">
                <a:latin typeface="Berlin Sans FB" panose="020E0602020502020306" pitchFamily="34" charset="0"/>
              </a:rPr>
              <a:t> como </a:t>
            </a:r>
            <a:r>
              <a:rPr lang="en-US" sz="2800" cap="none" dirty="0">
                <a:latin typeface="Berlin Sans FB" panose="020E0602020502020306" pitchFamily="34" charset="0"/>
              </a:rPr>
              <a:t>resultado</a:t>
            </a:r>
            <a:r>
              <a:rPr lang="en-US" sz="2800" cap="none" dirty="0">
                <a:latin typeface="Berlin Sans FB" panose="020E0602020502020306" pitchFamily="34" charset="0"/>
              </a:rPr>
              <a:t> da </a:t>
            </a:r>
            <a:r>
              <a:rPr lang="en-US" sz="2800" cap="none" dirty="0">
                <a:latin typeface="Berlin Sans FB" panose="020E0602020502020306" pitchFamily="34" charset="0"/>
              </a:rPr>
              <a:t>excessiva</a:t>
            </a:r>
            <a:r>
              <a:rPr lang="en-US" sz="2800" cap="none" dirty="0">
                <a:latin typeface="Berlin Sans FB" panose="020E0602020502020306" pitchFamily="34" charset="0"/>
              </a:rPr>
              <a:t> identificação projetiva</a:t>
            </a:r>
            <a:r>
              <a:rPr lang="en-US" sz="2800" cap="none" dirty="0" smtClean="0">
                <a:latin typeface="Berlin Sans FB" panose="020E0602020502020306" pitchFamily="34" charset="0"/>
              </a:rPr>
              <a:t>.</a:t>
            </a:r>
          </a:p>
          <a:p>
            <a:pPr marL="0" indent="0" algn="just">
              <a:buNone/>
            </a:pPr>
            <a:endParaRPr lang="pt-BR" sz="400" cap="none" dirty="0"/>
          </a:p>
          <a:p>
            <a:pPr marL="0" indent="0" algn="just">
              <a:buNone/>
            </a:pPr>
            <a:r>
              <a:rPr lang="en-US" sz="2800" cap="none" dirty="0">
                <a:latin typeface="Berlin Sans FB" panose="020E0602020502020306" pitchFamily="34" charset="0"/>
              </a:rPr>
              <a:t>Se </a:t>
            </a:r>
            <a:r>
              <a:rPr lang="en-US" sz="2800" cap="none" dirty="0">
                <a:latin typeface="Berlin Sans FB" panose="020E0602020502020306" pitchFamily="34" charset="0"/>
              </a:rPr>
              <a:t>formos</a:t>
            </a:r>
            <a:r>
              <a:rPr lang="en-US" sz="2800" cap="none" dirty="0">
                <a:latin typeface="Berlin Sans FB" panose="020E0602020502020306" pitchFamily="34" charset="0"/>
              </a:rPr>
              <a:t> capazes de </a:t>
            </a:r>
            <a:r>
              <a:rPr lang="en-US" sz="2800" cap="none" dirty="0">
                <a:latin typeface="Berlin Sans FB" panose="020E0602020502020306" pitchFamily="34" charset="0"/>
              </a:rPr>
              <a:t>ajudar</a:t>
            </a:r>
            <a:r>
              <a:rPr lang="en-US" sz="2800" cap="none" dirty="0">
                <a:latin typeface="Berlin Sans FB" panose="020E0602020502020306" pitchFamily="34" charset="0"/>
              </a:rPr>
              <a:t> o paciente a encarar a realidade de sua </a:t>
            </a:r>
            <a:r>
              <a:rPr lang="en-US" sz="2800" cap="none" dirty="0">
                <a:latin typeface="Berlin Sans FB" panose="020E0602020502020306" pitchFamily="34" charset="0"/>
              </a:rPr>
              <a:t>dependência</a:t>
            </a:r>
            <a:r>
              <a:rPr lang="en-US" sz="2800" cap="none" dirty="0">
                <a:latin typeface="Berlin Sans FB" panose="020E0602020502020306" pitchFamily="34" charset="0"/>
              </a:rPr>
              <a:t> e, </a:t>
            </a:r>
            <a:r>
              <a:rPr lang="en-US" sz="2800" cap="none" dirty="0">
                <a:latin typeface="Berlin Sans FB" panose="020E0602020502020306" pitchFamily="34" charset="0"/>
              </a:rPr>
              <a:t>depois</a:t>
            </a:r>
            <a:r>
              <a:rPr lang="en-US" sz="2800" cap="none" dirty="0">
                <a:latin typeface="Berlin Sans FB" panose="020E0602020502020306" pitchFamily="34" charset="0"/>
              </a:rPr>
              <a:t> a realidade de sua perda, </a:t>
            </a:r>
            <a:r>
              <a:rPr lang="en-US" sz="2800" cap="none" dirty="0">
                <a:latin typeface="Berlin Sans FB" panose="020E0602020502020306" pitchFamily="34" charset="0"/>
              </a:rPr>
              <a:t>tal</a:t>
            </a:r>
            <a:r>
              <a:rPr lang="en-US" sz="2800" cap="none" dirty="0">
                <a:latin typeface="Berlin Sans FB" panose="020E0602020502020306" pitchFamily="34" charset="0"/>
              </a:rPr>
              <a:t> como isso é </a:t>
            </a:r>
            <a:r>
              <a:rPr lang="en-US" sz="2800" cap="none" dirty="0">
                <a:latin typeface="Berlin Sans FB" panose="020E0602020502020306" pitchFamily="34" charset="0"/>
              </a:rPr>
              <a:t>vivido</a:t>
            </a:r>
            <a:r>
              <a:rPr lang="en-US" sz="2800" cap="none" dirty="0">
                <a:latin typeface="Berlin Sans FB" panose="020E0602020502020306" pitchFamily="34" charset="0"/>
              </a:rPr>
              <a:t> na transferência, </a:t>
            </a:r>
            <a:r>
              <a:rPr lang="en-US" sz="2800" cap="none" dirty="0">
                <a:latin typeface="Berlin Sans FB" panose="020E0602020502020306" pitchFamily="34" charset="0"/>
              </a:rPr>
              <a:t>poderíamos</a:t>
            </a:r>
            <a:r>
              <a:rPr lang="en-US" sz="2800" cap="none" dirty="0">
                <a:latin typeface="Berlin Sans FB" panose="020E0602020502020306" pitchFamily="34" charset="0"/>
              </a:rPr>
              <a:t> ajudá-lo a </a:t>
            </a:r>
            <a:r>
              <a:rPr lang="en-US" sz="2800" cap="none" dirty="0">
                <a:latin typeface="Berlin Sans FB" panose="020E0602020502020306" pitchFamily="34" charset="0"/>
              </a:rPr>
              <a:t>tomar</a:t>
            </a:r>
            <a:r>
              <a:rPr lang="en-US" sz="2800" cap="none" dirty="0">
                <a:latin typeface="Berlin Sans FB" panose="020E0602020502020306" pitchFamily="34" charset="0"/>
              </a:rPr>
              <a:t> de </a:t>
            </a:r>
            <a:r>
              <a:rPr lang="en-US" sz="2800" cap="none" dirty="0">
                <a:latin typeface="Berlin Sans FB" panose="020E0602020502020306" pitchFamily="34" charset="0"/>
              </a:rPr>
              <a:t>volta</a:t>
            </a:r>
            <a:r>
              <a:rPr lang="en-US" sz="2800" cap="none" dirty="0">
                <a:latin typeface="Berlin Sans FB" panose="020E0602020502020306" pitchFamily="34" charset="0"/>
              </a:rPr>
              <a:t> </a:t>
            </a:r>
            <a:r>
              <a:rPr lang="en-US" sz="2800" cap="none" dirty="0">
                <a:latin typeface="Berlin Sans FB" panose="020E0602020502020306" pitchFamily="34" charset="0"/>
              </a:rPr>
              <a:t>partes</a:t>
            </a:r>
            <a:r>
              <a:rPr lang="en-US" sz="2800" cap="none" dirty="0">
                <a:latin typeface="Berlin Sans FB" panose="020E0602020502020306" pitchFamily="34" charset="0"/>
              </a:rPr>
              <a:t> </a:t>
            </a:r>
            <a:r>
              <a:rPr lang="en-US" sz="2800" cap="none" dirty="0">
                <a:latin typeface="Berlin Sans FB" panose="020E0602020502020306" pitchFamily="34" charset="0"/>
              </a:rPr>
              <a:t>projetadas</a:t>
            </a:r>
            <a:r>
              <a:rPr lang="en-US" sz="2800" cap="none" dirty="0">
                <a:latin typeface="Berlin Sans FB" panose="020E0602020502020306" pitchFamily="34" charset="0"/>
              </a:rPr>
              <a:t> do self e </a:t>
            </a:r>
            <a:r>
              <a:rPr lang="en-US" sz="2800" cap="none" dirty="0">
                <a:latin typeface="Berlin Sans FB" panose="020E0602020502020306" pitchFamily="34" charset="0"/>
              </a:rPr>
              <a:t>reintegrá</a:t>
            </a:r>
            <a:r>
              <a:rPr lang="en-US" sz="2800" cap="none" dirty="0">
                <a:latin typeface="Berlin Sans FB" panose="020E0602020502020306" pitchFamily="34" charset="0"/>
              </a:rPr>
              <a:t>-las na </a:t>
            </a:r>
            <a:r>
              <a:rPr lang="en-US" sz="2800" cap="none" dirty="0">
                <a:latin typeface="Berlin Sans FB" panose="020E0602020502020306" pitchFamily="34" charset="0"/>
              </a:rPr>
              <a:t>personalidade</a:t>
            </a:r>
            <a:r>
              <a:rPr lang="en-US" sz="2800" cap="none" dirty="0">
                <a:latin typeface="Berlin Sans FB" panose="020E0602020502020306" pitchFamily="34" charset="0"/>
              </a:rPr>
              <a:t>. É </a:t>
            </a:r>
            <a:r>
              <a:rPr lang="en-US" sz="2800" cap="none" dirty="0">
                <a:latin typeface="Berlin Sans FB" panose="020E0602020502020306" pitchFamily="34" charset="0"/>
              </a:rPr>
              <a:t>isto</a:t>
            </a:r>
            <a:r>
              <a:rPr lang="en-US" sz="2800" cap="none" dirty="0">
                <a:latin typeface="Berlin Sans FB" panose="020E0602020502020306" pitchFamily="34" charset="0"/>
              </a:rPr>
              <a:t> que </a:t>
            </a:r>
            <a:r>
              <a:rPr lang="en-US" sz="2800" cap="none" dirty="0">
                <a:latin typeface="Berlin Sans FB" panose="020E0602020502020306" pitchFamily="34" charset="0"/>
              </a:rPr>
              <a:t>podemos</a:t>
            </a:r>
            <a:r>
              <a:rPr lang="en-US" sz="2800" cap="none" dirty="0">
                <a:latin typeface="Berlin Sans FB" panose="020E0602020502020306" pitchFamily="34" charset="0"/>
              </a:rPr>
              <a:t> </a:t>
            </a:r>
            <a:r>
              <a:rPr lang="en-US" sz="2800" cap="none" dirty="0">
                <a:latin typeface="Berlin Sans FB" panose="020E0602020502020306" pitchFamily="34" charset="0"/>
              </a:rPr>
              <a:t>considerar</a:t>
            </a:r>
            <a:r>
              <a:rPr lang="en-US" sz="2800" cap="none" dirty="0">
                <a:latin typeface="Berlin Sans FB" panose="020E0602020502020306" pitchFamily="34" charset="0"/>
              </a:rPr>
              <a:t> como sendo de </a:t>
            </a:r>
            <a:r>
              <a:rPr lang="en-US" sz="2800" cap="none" dirty="0">
                <a:latin typeface="Berlin Sans FB" panose="020E0602020502020306" pitchFamily="34" charset="0"/>
              </a:rPr>
              <a:t>acordo</a:t>
            </a:r>
            <a:r>
              <a:rPr lang="en-US" sz="2800" cap="none" dirty="0">
                <a:latin typeface="Berlin Sans FB" panose="020E0602020502020306" pitchFamily="34" charset="0"/>
              </a:rPr>
              <a:t> com o terceiro </a:t>
            </a:r>
            <a:r>
              <a:rPr lang="en-US" sz="2800" cap="none" dirty="0">
                <a:latin typeface="Berlin Sans FB" panose="020E0602020502020306" pitchFamily="34" charset="0"/>
              </a:rPr>
              <a:t>modelo</a:t>
            </a:r>
            <a:r>
              <a:rPr lang="en-US" sz="2800" cap="none" dirty="0">
                <a:latin typeface="Berlin Sans FB" panose="020E0602020502020306" pitchFamily="34" charset="0"/>
              </a:rPr>
              <a:t>, o objetivo da </a:t>
            </a:r>
            <a:r>
              <a:rPr lang="en-US" sz="2800" cap="none" dirty="0" smtClean="0">
                <a:latin typeface="Berlin Sans FB" panose="020E0602020502020306" pitchFamily="34" charset="0"/>
              </a:rPr>
              <a:t>psicanálise</a:t>
            </a:r>
            <a:r>
              <a:rPr lang="en-US" sz="2800" dirty="0">
                <a:latin typeface="Berlin Sans FB" panose="020E0602020502020306" pitchFamily="34" charset="0"/>
              </a:rPr>
              <a:t>.</a:t>
            </a:r>
            <a:endParaRPr lang="pt-BR" sz="2800" dirty="0">
              <a:latin typeface="Berlin Sans FB" panose="020E0602020502020306" pitchFamily="34" charset="0"/>
            </a:endParaRPr>
          </a:p>
          <a:p>
            <a:endParaRPr lang="pt-BR" dirty="0"/>
          </a:p>
        </p:txBody>
      </p:sp>
    </p:spTree>
    <p:extLst>
      <p:ext uri="{BB962C8B-B14F-4D97-AF65-F5344CB8AC3E}">
        <p14:creationId xmlns:p14="http://schemas.microsoft.com/office/powerpoint/2010/main" val="1277435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16806" y="579549"/>
            <a:ext cx="10364451" cy="1402994"/>
          </a:xfrm>
        </p:spPr>
        <p:txBody>
          <a:bodyPr>
            <a:noAutofit/>
          </a:bodyPr>
          <a:lstStyle/>
          <a:p>
            <a:r>
              <a:rPr lang="en-US" sz="3200" b="1" dirty="0"/>
              <a:t>QUARTO MODELO: </a:t>
            </a:r>
            <a:r>
              <a:rPr lang="en-US" sz="3200" b="1" dirty="0" smtClean="0"/>
              <a:t/>
            </a:r>
            <a:br>
              <a:rPr lang="en-US" sz="3200" b="1" dirty="0" smtClean="0"/>
            </a:br>
            <a:r>
              <a:rPr lang="en-US" sz="3200" b="1" dirty="0" smtClean="0"/>
              <a:t>A </a:t>
            </a:r>
            <a:r>
              <a:rPr lang="en-US" sz="3200" b="1" dirty="0"/>
              <a:t>Teoria das Representações Deformadas e Perversões da </a:t>
            </a:r>
            <a:r>
              <a:rPr lang="en-US" sz="3200" b="1" dirty="0" smtClean="0"/>
              <a:t>Realidade</a:t>
            </a:r>
            <a:br>
              <a:rPr lang="en-US" sz="3200" b="1" dirty="0" smtClean="0"/>
            </a:br>
            <a:r>
              <a:rPr lang="en-US" sz="3200" b="1" dirty="0" smtClean="0"/>
              <a:t>(</a:t>
            </a:r>
            <a:r>
              <a:rPr lang="en-US" sz="3200" b="1" dirty="0"/>
              <a:t>Psicanalise Contemporânea)</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1017431" y="2162847"/>
            <a:ext cx="10363826" cy="4019012"/>
          </a:xfrm>
        </p:spPr>
        <p:txBody>
          <a:bodyPr>
            <a:normAutofit/>
          </a:bodyPr>
          <a:lstStyle/>
          <a:p>
            <a:pPr marL="0" indent="0" algn="just">
              <a:lnSpc>
                <a:spcPct val="100000"/>
              </a:lnSpc>
              <a:buNone/>
            </a:pPr>
            <a:r>
              <a:rPr lang="en-US" sz="2800" cap="none" dirty="0">
                <a:latin typeface="Berlin Sans FB" panose="020E0602020502020306" pitchFamily="34" charset="0"/>
              </a:rPr>
              <a:t>O objetivo da </a:t>
            </a:r>
            <a:r>
              <a:rPr lang="en-US" sz="2800" cap="none" dirty="0" smtClean="0">
                <a:latin typeface="Berlin Sans FB" panose="020E0602020502020306" pitchFamily="34" charset="0"/>
              </a:rPr>
              <a:t>Psicanálise </a:t>
            </a:r>
            <a:r>
              <a:rPr lang="en-US" sz="2800" cap="none" dirty="0">
                <a:latin typeface="Berlin Sans FB" panose="020E0602020502020306" pitchFamily="34" charset="0"/>
              </a:rPr>
              <a:t>de acordo com esse modelo seria ajudar o paciente a compreender o processo pelo qual ele mantém tais distorções e encontrar modos de ajudá-lo a compreender tanto a negação de sua dependência do objeto como a negação da </a:t>
            </a:r>
            <a:r>
              <a:rPr lang="en-US" sz="2800" cap="none" dirty="0" smtClean="0">
                <a:latin typeface="Berlin Sans FB" panose="020E0602020502020306" pitchFamily="34" charset="0"/>
              </a:rPr>
              <a:t>perda. Isso </a:t>
            </a:r>
            <a:r>
              <a:rPr lang="en-US" sz="2800" cap="none" dirty="0">
                <a:latin typeface="Berlin Sans FB" panose="020E0602020502020306" pitchFamily="34" charset="0"/>
              </a:rPr>
              <a:t>pode envolver uma análise longa na qual muitos entraves sejam removidos até que, primeiramente através do reconhecimento e em seguida através da renúncia do objeto, o paciente recupere o acesso aos seus próprios recursos.</a:t>
            </a:r>
            <a:endParaRPr lang="pt-BR" sz="2800" cap="none" dirty="0">
              <a:latin typeface="Berlin Sans FB" panose="020E0602020502020306" pitchFamily="34" charset="0"/>
            </a:endParaRPr>
          </a:p>
          <a:p>
            <a:endParaRPr lang="pt-BR" dirty="0"/>
          </a:p>
        </p:txBody>
      </p:sp>
    </p:spTree>
    <p:extLst>
      <p:ext uri="{BB962C8B-B14F-4D97-AF65-F5344CB8AC3E}">
        <p14:creationId xmlns:p14="http://schemas.microsoft.com/office/powerpoint/2010/main" val="725982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3"/>
          </p:nvPr>
        </p:nvSpPr>
        <p:spPr>
          <a:xfrm>
            <a:off x="1635616" y="451091"/>
            <a:ext cx="9272789" cy="6078497"/>
          </a:xfrm>
        </p:spPr>
        <p:txBody>
          <a:bodyPr>
            <a:noAutofit/>
          </a:bodyPr>
          <a:lstStyle/>
          <a:p>
            <a:pPr marL="0" indent="0" algn="just">
              <a:lnSpc>
                <a:spcPct val="100000"/>
              </a:lnSpc>
              <a:buNone/>
            </a:pPr>
            <a:r>
              <a:rPr lang="en-US" sz="2400" cap="none" dirty="0">
                <a:latin typeface="Berlin Sans FB" panose="020E0602020502020306" pitchFamily="34" charset="0"/>
              </a:rPr>
              <a:t>Se pudermos compreender as distorções representações deformadas e perversões da realidade e o papel que desempenham na manutenção das confusões entre self e objeto que resultam da identificação projetiva, o paciente poderá ser ajudado a fazer valer a realidade naquelas situações de separação e perda que ele vivencia no processo de uma análise. Se essa realidade é elaborada um quantum de luto ocorre à medida que se renuncia ao objeto, e um quantum de </a:t>
            </a:r>
            <a:r>
              <a:rPr lang="en-US" sz="2400" cap="none" dirty="0" smtClean="0">
                <a:latin typeface="Berlin Sans FB" panose="020E0602020502020306" pitchFamily="34" charset="0"/>
              </a:rPr>
              <a:t>self </a:t>
            </a:r>
            <a:r>
              <a:rPr lang="en-US" sz="2400" cap="none" dirty="0">
                <a:latin typeface="Berlin Sans FB" panose="020E0602020502020306" pitchFamily="34" charset="0"/>
              </a:rPr>
              <a:t>é retirado do objeto e revertido ao ego. O ego é desse modo fortalecido e o objeto é em certa medida visto de modo mais realista. Isto significa que o conflito é atacado com maiores recursos e há um abrandamento da necessidade de evitar a realidade.</a:t>
            </a:r>
            <a:endParaRPr lang="pt-BR" sz="2400" cap="none" dirty="0">
              <a:latin typeface="Berlin Sans FB" panose="020E0602020502020306" pitchFamily="34" charset="0"/>
            </a:endParaRPr>
          </a:p>
          <a:p>
            <a:pPr marL="0" indent="0" algn="just">
              <a:lnSpc>
                <a:spcPct val="100000"/>
              </a:lnSpc>
              <a:buNone/>
            </a:pPr>
            <a:endParaRPr lang="pt-BR" sz="200" cap="none" dirty="0">
              <a:latin typeface="Berlin Sans FB" panose="020E0602020502020306" pitchFamily="34" charset="0"/>
            </a:endParaRPr>
          </a:p>
          <a:p>
            <a:pPr marL="0" indent="0" algn="just">
              <a:lnSpc>
                <a:spcPct val="100000"/>
              </a:lnSpc>
              <a:buNone/>
            </a:pPr>
            <a:r>
              <a:rPr lang="en-US" sz="2400" cap="none" dirty="0">
                <a:latin typeface="Berlin Sans FB" panose="020E0602020502020306" pitchFamily="34" charset="0"/>
              </a:rPr>
              <a:t>Cada um desses modelos ampliou e aprofundou nossa compreensão do desenvolvimento do indivíduo e cada um tem relevância para compreensão do paciente e de sua situação.</a:t>
            </a:r>
            <a:endParaRPr lang="pt-BR" sz="2400" cap="none" dirty="0">
              <a:latin typeface="Berlin Sans FB" panose="020E0602020502020306" pitchFamily="34" charset="0"/>
            </a:endParaRPr>
          </a:p>
          <a:p>
            <a:endParaRPr lang="pt-BR" sz="2800" dirty="0">
              <a:latin typeface="Berlin Sans FB" panose="020E0602020502020306" pitchFamily="34" charset="0"/>
            </a:endParaRPr>
          </a:p>
        </p:txBody>
      </p:sp>
    </p:spTree>
    <p:extLst>
      <p:ext uri="{BB962C8B-B14F-4D97-AF65-F5344CB8AC3E}">
        <p14:creationId xmlns:p14="http://schemas.microsoft.com/office/powerpoint/2010/main" val="3159606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3"/>
          </p:nvPr>
        </p:nvSpPr>
        <p:spPr>
          <a:xfrm>
            <a:off x="1511121" y="966246"/>
            <a:ext cx="9169758" cy="4997004"/>
          </a:xfrm>
        </p:spPr>
        <p:txBody>
          <a:bodyPr>
            <a:normAutofit fontScale="85000" lnSpcReduction="20000"/>
          </a:bodyPr>
          <a:lstStyle/>
          <a:p>
            <a:pPr marL="0" indent="0" algn="just">
              <a:buNone/>
            </a:pPr>
            <a:r>
              <a:rPr lang="en-US" sz="2800" cap="none" dirty="0">
                <a:latin typeface="Berlin Sans FB" panose="020E0602020502020306" pitchFamily="34" charset="0"/>
              </a:rPr>
              <a:t>Ogden graduou-se em </a:t>
            </a:r>
            <a:r>
              <a:rPr lang="en-US" sz="2800" cap="none" dirty="0">
                <a:latin typeface="Berlin Sans FB" panose="020E0602020502020306" pitchFamily="34" charset="0"/>
              </a:rPr>
              <a:t>Medicina</a:t>
            </a:r>
            <a:r>
              <a:rPr lang="en-US" sz="2800" cap="none" dirty="0">
                <a:latin typeface="Berlin Sans FB" panose="020E0602020502020306" pitchFamily="34" charset="0"/>
              </a:rPr>
              <a:t> e </a:t>
            </a:r>
            <a:r>
              <a:rPr lang="en-US" sz="2800" cap="none" dirty="0">
                <a:latin typeface="Berlin Sans FB" panose="020E0602020502020306" pitchFamily="34" charset="0"/>
              </a:rPr>
              <a:t>realizou</a:t>
            </a:r>
            <a:r>
              <a:rPr lang="en-US" sz="2800" cap="none" dirty="0">
                <a:latin typeface="Berlin Sans FB" panose="020E0602020502020306" pitchFamily="34" charset="0"/>
              </a:rPr>
              <a:t> </a:t>
            </a:r>
            <a:r>
              <a:rPr lang="en-US" sz="2800" cap="none" dirty="0">
                <a:latin typeface="Berlin Sans FB" panose="020E0602020502020306" pitchFamily="34" charset="0"/>
              </a:rPr>
              <a:t>residência</a:t>
            </a:r>
            <a:r>
              <a:rPr lang="en-US" sz="2800" cap="none" dirty="0">
                <a:latin typeface="Berlin Sans FB" panose="020E0602020502020306" pitchFamily="34" charset="0"/>
              </a:rPr>
              <a:t> em </a:t>
            </a:r>
            <a:r>
              <a:rPr lang="en-US" sz="2800" cap="none" dirty="0">
                <a:latin typeface="Berlin Sans FB" panose="020E0602020502020306" pitchFamily="34" charset="0"/>
              </a:rPr>
              <a:t>Psiquiatria</a:t>
            </a:r>
            <a:r>
              <a:rPr lang="en-US" sz="2800" cap="none" dirty="0">
                <a:latin typeface="Berlin Sans FB" panose="020E0602020502020306" pitchFamily="34" charset="0"/>
              </a:rPr>
              <a:t> </a:t>
            </a:r>
            <a:r>
              <a:rPr lang="en-US" sz="2800" cap="none" dirty="0">
                <a:latin typeface="Berlin Sans FB" panose="020E0602020502020306" pitchFamily="34" charset="0"/>
              </a:rPr>
              <a:t>na</a:t>
            </a:r>
            <a:r>
              <a:rPr lang="en-US" sz="2800" cap="none" dirty="0">
                <a:latin typeface="Berlin Sans FB" panose="020E0602020502020306" pitchFamily="34" charset="0"/>
              </a:rPr>
              <a:t> </a:t>
            </a:r>
            <a:r>
              <a:rPr lang="en-US" sz="2800" cap="none" dirty="0">
                <a:latin typeface="Berlin Sans FB" panose="020E0602020502020306" pitchFamily="34" charset="0"/>
              </a:rPr>
              <a:t>Univeridade</a:t>
            </a:r>
            <a:r>
              <a:rPr lang="en-US" sz="2800" cap="none" dirty="0">
                <a:latin typeface="Berlin Sans FB" panose="020E0602020502020306" pitchFamily="34" charset="0"/>
              </a:rPr>
              <a:t> de Yale. Fez </a:t>
            </a:r>
            <a:r>
              <a:rPr lang="en-US" sz="2800" cap="none" dirty="0">
                <a:latin typeface="Berlin Sans FB" panose="020E0602020502020306" pitchFamily="34" charset="0"/>
              </a:rPr>
              <a:t>sua</a:t>
            </a:r>
            <a:r>
              <a:rPr lang="en-US" sz="2800" cap="none" dirty="0">
                <a:latin typeface="Berlin Sans FB" panose="020E0602020502020306" pitchFamily="34" charset="0"/>
              </a:rPr>
              <a:t>  </a:t>
            </a:r>
            <a:r>
              <a:rPr lang="en-US" sz="2800" cap="none" dirty="0">
                <a:latin typeface="Berlin Sans FB" panose="020E0602020502020306" pitchFamily="34" charset="0"/>
              </a:rPr>
              <a:t>formação</a:t>
            </a:r>
            <a:r>
              <a:rPr lang="en-US" sz="2800" cap="none" dirty="0">
                <a:latin typeface="Berlin Sans FB" panose="020E0602020502020306" pitchFamily="34" charset="0"/>
              </a:rPr>
              <a:t> </a:t>
            </a:r>
            <a:r>
              <a:rPr lang="en-US" sz="2800" cap="none" dirty="0">
                <a:latin typeface="Berlin Sans FB" panose="020E0602020502020306" pitchFamily="34" charset="0"/>
              </a:rPr>
              <a:t>psicanalítica</a:t>
            </a:r>
            <a:r>
              <a:rPr lang="en-US" sz="2800" cap="none" dirty="0">
                <a:latin typeface="Berlin Sans FB" panose="020E0602020502020306" pitchFamily="34" charset="0"/>
              </a:rPr>
              <a:t> no </a:t>
            </a:r>
            <a:r>
              <a:rPr lang="en-US" sz="2800" cap="none" dirty="0">
                <a:latin typeface="Berlin Sans FB" panose="020E0602020502020306" pitchFamily="34" charset="0"/>
              </a:rPr>
              <a:t>Instituto</a:t>
            </a:r>
            <a:r>
              <a:rPr lang="en-US" sz="2800" cap="none" dirty="0">
                <a:latin typeface="Berlin Sans FB" panose="020E0602020502020306" pitchFamily="34" charset="0"/>
              </a:rPr>
              <a:t> de Psicanálise  do Norte da </a:t>
            </a:r>
            <a:r>
              <a:rPr lang="en-US" sz="2800" cap="none" dirty="0">
                <a:latin typeface="Berlin Sans FB" panose="020E0602020502020306" pitchFamily="34" charset="0"/>
              </a:rPr>
              <a:t>Califórnia</a:t>
            </a:r>
            <a:r>
              <a:rPr lang="en-US" sz="2800" cap="none" dirty="0">
                <a:latin typeface="Berlin Sans FB" panose="020E0602020502020306" pitchFamily="34" charset="0"/>
              </a:rPr>
              <a:t> (Psychoanalytic Institute of Northern California), do </a:t>
            </a:r>
            <a:r>
              <a:rPr lang="en-US" sz="2800" cap="none" dirty="0">
                <a:latin typeface="Berlin Sans FB" panose="020E0602020502020306" pitchFamily="34" charset="0"/>
              </a:rPr>
              <a:t>qual</a:t>
            </a:r>
            <a:r>
              <a:rPr lang="en-US" sz="2800" cap="none" dirty="0">
                <a:latin typeface="Berlin Sans FB" panose="020E0602020502020306" pitchFamily="34" charset="0"/>
              </a:rPr>
              <a:t> </a:t>
            </a:r>
            <a:r>
              <a:rPr lang="en-US" sz="2800" cap="none" dirty="0">
                <a:latin typeface="Berlin Sans FB" panose="020E0602020502020306" pitchFamily="34" charset="0"/>
              </a:rPr>
              <a:t>atualmente</a:t>
            </a:r>
            <a:r>
              <a:rPr lang="en-US" sz="2800" cap="none" dirty="0">
                <a:latin typeface="Berlin Sans FB" panose="020E0602020502020306" pitchFamily="34" charset="0"/>
              </a:rPr>
              <a:t> é </a:t>
            </a:r>
            <a:r>
              <a:rPr lang="en-US" sz="2800" cap="none" dirty="0">
                <a:latin typeface="Berlin Sans FB" panose="020E0602020502020306" pitchFamily="34" charset="0"/>
              </a:rPr>
              <a:t>membro</a:t>
            </a:r>
            <a:r>
              <a:rPr lang="en-US" sz="2800" cap="none" dirty="0">
                <a:latin typeface="Berlin Sans FB" panose="020E0602020502020306" pitchFamily="34" charset="0"/>
              </a:rPr>
              <a:t> </a:t>
            </a:r>
            <a:r>
              <a:rPr lang="en-US" sz="2800" cap="none" dirty="0">
                <a:latin typeface="Berlin Sans FB" panose="020E0602020502020306" pitchFamily="34" charset="0"/>
              </a:rPr>
              <a:t>efetivo</a:t>
            </a:r>
            <a:r>
              <a:rPr lang="en-US" sz="2800" cap="none" dirty="0">
                <a:latin typeface="Berlin Sans FB" panose="020E0602020502020306" pitchFamily="34" charset="0"/>
              </a:rPr>
              <a:t> e </a:t>
            </a:r>
            <a:r>
              <a:rPr lang="en-US" sz="2800" cap="none" dirty="0">
                <a:latin typeface="Berlin Sans FB" panose="020E0602020502020306" pitchFamily="34" charset="0"/>
              </a:rPr>
              <a:t>analista</a:t>
            </a:r>
            <a:r>
              <a:rPr lang="en-US" sz="2800" cap="none" dirty="0">
                <a:latin typeface="Berlin Sans FB" panose="020E0602020502020306" pitchFamily="34" charset="0"/>
              </a:rPr>
              <a:t> didata.</a:t>
            </a:r>
            <a:endParaRPr lang="pt-BR" sz="2800" cap="none" dirty="0">
              <a:latin typeface="Berlin Sans FB" panose="020E0602020502020306" pitchFamily="34" charset="0"/>
            </a:endParaRPr>
          </a:p>
          <a:p>
            <a:pPr marL="0" indent="0" algn="just">
              <a:lnSpc>
                <a:spcPct val="100000"/>
              </a:lnSpc>
              <a:buNone/>
            </a:pPr>
            <a:r>
              <a:rPr lang="en-US" sz="2800" cap="none" dirty="0" smtClean="0">
                <a:latin typeface="Berlin Sans FB" panose="020E0602020502020306" pitchFamily="34" charset="0"/>
              </a:rPr>
              <a:t>O </a:t>
            </a:r>
            <a:r>
              <a:rPr lang="en-US" sz="2800" cap="none" dirty="0" smtClean="0">
                <a:latin typeface="Berlin Sans FB" panose="020E0602020502020306" pitchFamily="34" charset="0"/>
              </a:rPr>
              <a:t>trabalho de Thomas Ogden parte principalmente de conceitos de Freud, Klein, Bion </a:t>
            </a:r>
            <a:r>
              <a:rPr lang="en-US" sz="2800" cap="none" dirty="0">
                <a:latin typeface="Berlin Sans FB" panose="020E0602020502020306" pitchFamily="34" charset="0"/>
              </a:rPr>
              <a:t>e Winnicott, acrescidos dentre outros de Tustin, Baranger e Grotstein. Sua obra tem como pano de fundo</a:t>
            </a:r>
            <a:r>
              <a:rPr lang="en-US" sz="2800" cap="none" dirty="0" smtClean="0">
                <a:latin typeface="Berlin Sans FB" panose="020E0602020502020306" pitchFamily="34" charset="0"/>
              </a:rPr>
              <a:t>:</a:t>
            </a:r>
          </a:p>
          <a:p>
            <a:pPr marL="0" indent="0" algn="just">
              <a:lnSpc>
                <a:spcPct val="100000"/>
              </a:lnSpc>
              <a:buNone/>
            </a:pPr>
            <a:endParaRPr lang="pt-BR" sz="800" cap="none" dirty="0">
              <a:latin typeface="Berlin Sans FB" panose="020E0602020502020306" pitchFamily="34" charset="0"/>
            </a:endParaRPr>
          </a:p>
          <a:p>
            <a:pPr marL="0" lvl="0" indent="0" algn="just">
              <a:lnSpc>
                <a:spcPct val="100000"/>
              </a:lnSpc>
              <a:buNone/>
            </a:pPr>
            <a:r>
              <a:rPr lang="en-US" sz="2800" cap="none" dirty="0" smtClean="0">
                <a:latin typeface="Berlin Sans FB" panose="020E0602020502020306" pitchFamily="34" charset="0"/>
              </a:rPr>
              <a:t>1 - A </a:t>
            </a:r>
            <a:r>
              <a:rPr lang="en-US" sz="2800" cap="none" dirty="0">
                <a:latin typeface="Berlin Sans FB" panose="020E0602020502020306" pitchFamily="34" charset="0"/>
              </a:rPr>
              <a:t>atividade onírica como função psicnalítica mais importante, individual e partilhada, do psiquismo humano</a:t>
            </a:r>
            <a:r>
              <a:rPr lang="en-US" sz="2800" cap="none" dirty="0" smtClean="0">
                <a:latin typeface="Berlin Sans FB" panose="020E0602020502020306" pitchFamily="34" charset="0"/>
              </a:rPr>
              <a:t>.</a:t>
            </a:r>
          </a:p>
          <a:p>
            <a:pPr lvl="0" algn="just">
              <a:lnSpc>
                <a:spcPct val="100000"/>
              </a:lnSpc>
            </a:pPr>
            <a:endParaRPr lang="pt-BR" sz="800" cap="none" dirty="0">
              <a:latin typeface="Berlin Sans FB" panose="020E0602020502020306" pitchFamily="34" charset="0"/>
            </a:endParaRPr>
          </a:p>
          <a:p>
            <a:pPr marL="0" lvl="0" indent="0" algn="just">
              <a:lnSpc>
                <a:spcPct val="100000"/>
              </a:lnSpc>
              <a:buNone/>
            </a:pPr>
            <a:r>
              <a:rPr lang="en-US" sz="2800" cap="none" dirty="0" smtClean="0">
                <a:latin typeface="Berlin Sans FB" panose="020E0602020502020306" pitchFamily="34" charset="0"/>
              </a:rPr>
              <a:t>2 - A </a:t>
            </a:r>
            <a:r>
              <a:rPr lang="en-US" sz="2800" cap="none" dirty="0">
                <a:latin typeface="Berlin Sans FB" panose="020E0602020502020306" pitchFamily="34" charset="0"/>
              </a:rPr>
              <a:t>transformação de experiências emocionais não integralmente vividas em formas próprias, plenas em sua vitalidade e voz.</a:t>
            </a:r>
            <a:endParaRPr lang="pt-BR" sz="2800" cap="none" dirty="0">
              <a:latin typeface="Berlin Sans FB" panose="020E0602020502020306" pitchFamily="34" charset="0"/>
            </a:endParaRPr>
          </a:p>
          <a:p>
            <a:endParaRPr lang="pt-BR" dirty="0"/>
          </a:p>
        </p:txBody>
      </p:sp>
    </p:spTree>
    <p:extLst>
      <p:ext uri="{BB962C8B-B14F-4D97-AF65-F5344CB8AC3E}">
        <p14:creationId xmlns:p14="http://schemas.microsoft.com/office/powerpoint/2010/main" val="1885103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3"/>
          </p:nvPr>
        </p:nvSpPr>
        <p:spPr>
          <a:xfrm>
            <a:off x="1340029" y="489397"/>
            <a:ext cx="9938197" cy="5370490"/>
          </a:xfrm>
        </p:spPr>
        <p:txBody>
          <a:bodyPr>
            <a:noAutofit/>
          </a:bodyPr>
          <a:lstStyle/>
          <a:p>
            <a:pPr marL="0" indent="0" algn="just">
              <a:lnSpc>
                <a:spcPct val="100000"/>
              </a:lnSpc>
              <a:buNone/>
            </a:pPr>
            <a:r>
              <a:rPr lang="en-US" sz="2400" cap="none" dirty="0">
                <a:latin typeface="Berlin Sans FB" panose="020E0602020502020306" pitchFamily="34" charset="0"/>
              </a:rPr>
              <a:t>Sugere que o analisando vem a tratamento buscar ajuda para sonhar seus sonhos não sonhados. </a:t>
            </a:r>
            <a:r>
              <a:rPr lang="en-US" sz="2400" u="sng" cap="none" dirty="0">
                <a:latin typeface="Berlin Sans FB" panose="020E0602020502020306" pitchFamily="34" charset="0"/>
              </a:rPr>
              <a:t>Propõe que os sonhos interrompidos sofreram essa interrupção porque a dor mental que produzem ultrapassa a capacidade de contenção psíquica do sonhador</a:t>
            </a:r>
            <a:r>
              <a:rPr lang="en-US" sz="2400" cap="none" dirty="0">
                <a:latin typeface="Berlin Sans FB" panose="020E0602020502020306" pitchFamily="34" charset="0"/>
              </a:rPr>
              <a:t>. Submete o conceito de reverie a uma profunda análise, indicando porque esta noção se tornou central na Psicanálise Contemporânea. A função de reverie engloba a noção de transferência-contratransferência, na medida em que se constitui no processo através do qual metáforas são criadas que, por sua vez, dão forma a experiência do analista das dimensões insconscientes da sua relação com o paciente. Aqui ele explora também os processos de vitalização e desvitalização de nossos modos de ser e de nos expressar. Para tanto, faz uso de uma escrita fluida e sutil capaz de plasmar a experência humana mais genuina do viver e do sentir. Um tema que trespassa o artigo é que precisamos criar a Psicanálise para cada paciente.</a:t>
            </a:r>
            <a:endParaRPr lang="pt-BR" sz="2400" cap="none" dirty="0">
              <a:latin typeface="Berlin Sans FB" panose="020E0602020502020306" pitchFamily="34" charset="0"/>
            </a:endParaRPr>
          </a:p>
        </p:txBody>
      </p:sp>
    </p:spTree>
    <p:extLst>
      <p:ext uri="{BB962C8B-B14F-4D97-AF65-F5344CB8AC3E}">
        <p14:creationId xmlns:p14="http://schemas.microsoft.com/office/powerpoint/2010/main" val="2325257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149" y="154547"/>
            <a:ext cx="10364451" cy="1275007"/>
          </a:xfrm>
        </p:spPr>
        <p:txBody>
          <a:bodyPr>
            <a:normAutofit/>
          </a:bodyPr>
          <a:lstStyle/>
          <a:p>
            <a:r>
              <a:rPr lang="en-US" sz="3200" b="1" dirty="0"/>
              <a:t>SOBRE A ARTE DA PSICANÁLISE</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1313019" y="940159"/>
            <a:ext cx="9840085" cy="5512156"/>
          </a:xfrm>
        </p:spPr>
        <p:txBody>
          <a:bodyPr>
            <a:normAutofit fontScale="40000" lnSpcReduction="20000"/>
          </a:bodyPr>
          <a:lstStyle/>
          <a:p>
            <a:pPr marL="0" indent="0" algn="just">
              <a:buNone/>
            </a:pPr>
            <a:r>
              <a:rPr lang="en-US" sz="7000" cap="none" dirty="0">
                <a:latin typeface="Berlin Sans FB" panose="020E0602020502020306" pitchFamily="34" charset="0"/>
              </a:rPr>
              <a:t>A análise que se transformou em configuração rotineira em que o “conhecimento” é transmitido do analista ao analisando é desinteressante. Hoje pensa-se que uma pessoa consulta um psicanalista porque está sofrendo emocionalmente, sem saber ela é incapaz de sonhar ou interrompe seus sonhos. A medida que é incapaz de sonhar, é incapaz de </a:t>
            </a:r>
            <a:r>
              <a:rPr lang="en-US" sz="7000" cap="none" dirty="0" smtClean="0">
                <a:latin typeface="Berlin Sans FB" panose="020E0602020502020306" pitchFamily="34" charset="0"/>
              </a:rPr>
              <a:t>mudar </a:t>
            </a:r>
            <a:r>
              <a:rPr lang="en-US" sz="7000" cap="none" dirty="0">
                <a:latin typeface="Berlin Sans FB" panose="020E0602020502020306" pitchFamily="34" charset="0"/>
              </a:rPr>
              <a:t>ou de crescer ou de tornar-se diferente de quem ela tem sido</a:t>
            </a:r>
            <a:r>
              <a:rPr lang="en-US" sz="7000" cap="none" dirty="0" smtClean="0">
                <a:latin typeface="Berlin Sans FB" panose="020E0602020502020306" pitchFamily="34" charset="0"/>
              </a:rPr>
              <a:t>. </a:t>
            </a:r>
          </a:p>
          <a:p>
            <a:pPr marL="0" indent="0" algn="just">
              <a:buNone/>
            </a:pPr>
            <a:endParaRPr lang="en-US" sz="500" cap="none" dirty="0">
              <a:latin typeface="Berlin Sans FB" panose="020E0602020502020306" pitchFamily="34" charset="0"/>
            </a:endParaRPr>
          </a:p>
          <a:p>
            <a:pPr marL="0" indent="0" algn="just">
              <a:buNone/>
            </a:pPr>
            <a:r>
              <a:rPr lang="en-US" sz="7000" cap="none" dirty="0" smtClean="0">
                <a:latin typeface="Berlin Sans FB" panose="020E0602020502020306" pitchFamily="34" charset="0"/>
              </a:rPr>
              <a:t>Enquanto </a:t>
            </a:r>
            <a:r>
              <a:rPr lang="en-US" sz="7000" cap="none" dirty="0">
                <a:latin typeface="Berlin Sans FB" panose="020E0602020502020306" pitchFamily="34" charset="0"/>
              </a:rPr>
              <a:t>analistas é preciso tentar nos mantermos inconscientemente receptivos para desempenhar diversos papéis na vida inconsciente do analisando, para ajudá-lo aprender ou reaprender a sonhar.</a:t>
            </a:r>
            <a:endParaRPr lang="pt-BR" sz="7000" cap="none" dirty="0">
              <a:latin typeface="Berlin Sans FB" panose="020E0602020502020306" pitchFamily="34" charset="0"/>
            </a:endParaRPr>
          </a:p>
          <a:p>
            <a:pPr marL="0" indent="0" algn="just">
              <a:buNone/>
            </a:pPr>
            <a:r>
              <a:rPr lang="en-US" sz="3000" cap="none" dirty="0"/>
              <a:t> </a:t>
            </a:r>
            <a:endParaRPr lang="pt-BR" sz="3000" cap="none" dirty="0"/>
          </a:p>
          <a:p>
            <a:endParaRPr lang="pt-BR" dirty="0"/>
          </a:p>
        </p:txBody>
      </p:sp>
    </p:spTree>
    <p:extLst>
      <p:ext uri="{BB962C8B-B14F-4D97-AF65-F5344CB8AC3E}">
        <p14:creationId xmlns:p14="http://schemas.microsoft.com/office/powerpoint/2010/main" val="3806743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3"/>
          </p:nvPr>
        </p:nvSpPr>
        <p:spPr>
          <a:xfrm>
            <a:off x="1094704" y="824247"/>
            <a:ext cx="10002591" cy="4838163"/>
          </a:xfrm>
        </p:spPr>
        <p:txBody>
          <a:bodyPr>
            <a:noAutofit/>
          </a:bodyPr>
          <a:lstStyle/>
          <a:p>
            <a:pPr marL="0" indent="0" algn="just">
              <a:lnSpc>
                <a:spcPct val="100000"/>
              </a:lnSpc>
              <a:buNone/>
            </a:pPr>
            <a:r>
              <a:rPr lang="en-US" sz="2400" cap="none" dirty="0">
                <a:latin typeface="Berlin Sans FB" panose="020E0602020502020306" pitchFamily="34" charset="0"/>
              </a:rPr>
              <a:t>Essa receptividade envolve ceder uma parte da individualidade a um terceiro sujeito que não é nem o analista, nem o analisando mas uma terceira subjetividade gerada pelo par analítico. A responsabilidade de permanecer vivo durante toda a análise é pesada e constitui uma das tensões profissionais não suficiente reconhecida</a:t>
            </a:r>
            <a:r>
              <a:rPr lang="en-US" sz="2400" cap="none" dirty="0" smtClean="0">
                <a:latin typeface="Berlin Sans FB" panose="020E0602020502020306" pitchFamily="34" charset="0"/>
              </a:rPr>
              <a:t>.</a:t>
            </a:r>
          </a:p>
          <a:p>
            <a:pPr marL="0" indent="0" algn="just">
              <a:lnSpc>
                <a:spcPct val="100000"/>
              </a:lnSpc>
              <a:buNone/>
            </a:pPr>
            <a:endParaRPr lang="pt-BR" sz="200" cap="none" dirty="0">
              <a:latin typeface="Berlin Sans FB" panose="020E0602020502020306" pitchFamily="34" charset="0"/>
            </a:endParaRPr>
          </a:p>
          <a:p>
            <a:pPr marL="0" indent="0" algn="just">
              <a:lnSpc>
                <a:spcPct val="100000"/>
              </a:lnSpc>
              <a:buNone/>
            </a:pPr>
            <a:r>
              <a:rPr lang="en-US" sz="2400" cap="none" dirty="0" smtClean="0">
                <a:latin typeface="Berlin Sans FB" panose="020E0602020502020306" pitchFamily="34" charset="0"/>
              </a:rPr>
              <a:t>O </a:t>
            </a:r>
            <a:r>
              <a:rPr lang="en-US" sz="2400" cap="none" dirty="0">
                <a:latin typeface="Berlin Sans FB" panose="020E0602020502020306" pitchFamily="34" charset="0"/>
              </a:rPr>
              <a:t>par precisa desenvolver uma linguagem adequada para dar valor a experiência de como é a vida nesse  lugar sempre cambiante</a:t>
            </a:r>
            <a:r>
              <a:rPr lang="en-US" sz="2400" cap="none" dirty="0" smtClean="0">
                <a:latin typeface="Berlin Sans FB" panose="020E0602020502020306" pitchFamily="34" charset="0"/>
              </a:rPr>
              <a:t>.</a:t>
            </a:r>
          </a:p>
          <a:p>
            <a:pPr marL="0" indent="0" algn="just">
              <a:lnSpc>
                <a:spcPct val="100000"/>
              </a:lnSpc>
              <a:buNone/>
            </a:pPr>
            <a:endParaRPr lang="pt-BR" sz="200" cap="none" dirty="0">
              <a:latin typeface="Berlin Sans FB" panose="020E0602020502020306" pitchFamily="34" charset="0"/>
            </a:endParaRPr>
          </a:p>
          <a:p>
            <a:pPr marL="0" indent="0" algn="just">
              <a:lnSpc>
                <a:spcPct val="100000"/>
              </a:lnSpc>
              <a:buNone/>
            </a:pPr>
            <a:r>
              <a:rPr lang="en-US" sz="2400" cap="none" dirty="0" smtClean="0">
                <a:latin typeface="Berlin Sans FB" panose="020E0602020502020306" pitchFamily="34" charset="0"/>
              </a:rPr>
              <a:t>Na </a:t>
            </a:r>
            <a:r>
              <a:rPr lang="en-US" sz="2400" cap="none" dirty="0">
                <a:latin typeface="Berlin Sans FB" panose="020E0602020502020306" pitchFamily="34" charset="0"/>
              </a:rPr>
              <a:t>verdade desenvolver a capacidade de simplesmente falar com seu analisando é uma conquista muito grande do analista. O esforço de se tornar humano está entre as poucas coisas da vida humana que pode ser mais importante para a pessoa do que a sobrevivência.</a:t>
            </a:r>
            <a:endParaRPr lang="pt-BR" sz="2400" cap="none" dirty="0">
              <a:latin typeface="Berlin Sans FB" panose="020E0602020502020306" pitchFamily="34" charset="0"/>
            </a:endParaRPr>
          </a:p>
        </p:txBody>
      </p:sp>
    </p:spTree>
    <p:extLst>
      <p:ext uri="{BB962C8B-B14F-4D97-AF65-F5344CB8AC3E}">
        <p14:creationId xmlns:p14="http://schemas.microsoft.com/office/powerpoint/2010/main" val="410664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9837" y="373488"/>
            <a:ext cx="10364451" cy="978463"/>
          </a:xfrm>
        </p:spPr>
        <p:txBody>
          <a:bodyPr>
            <a:normAutofit/>
          </a:bodyPr>
          <a:lstStyle/>
          <a:p>
            <a:r>
              <a:rPr lang="en-US" sz="3200" b="1" dirty="0"/>
              <a:t>DO QUE EU NÃO ABRIRIA MÃO</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1029684" y="1622739"/>
            <a:ext cx="10363826" cy="5674958"/>
          </a:xfrm>
        </p:spPr>
        <p:txBody>
          <a:bodyPr/>
          <a:lstStyle/>
          <a:p>
            <a:pPr marL="0" indent="0" algn="just">
              <a:buNone/>
            </a:pPr>
            <a:r>
              <a:rPr lang="en-US" sz="2800" cap="none" dirty="0">
                <a:latin typeface="Berlin Sans FB" panose="020E0602020502020306" pitchFamily="34" charset="0"/>
              </a:rPr>
              <a:t>Ao falar de valores psicanalíticos estou me referindo aos modos de ser e modos de ver que caracterizam a maneira na qual cada um de nós </a:t>
            </a:r>
            <a:r>
              <a:rPr lang="en-US" sz="2800" cap="none" dirty="0" smtClean="0">
                <a:latin typeface="Berlin Sans FB" panose="020E0602020502020306" pitchFamily="34" charset="0"/>
              </a:rPr>
              <a:t>pratica </a:t>
            </a:r>
            <a:r>
              <a:rPr lang="en-US" sz="2800" cap="none" dirty="0">
                <a:latin typeface="Berlin Sans FB" panose="020E0602020502020306" pitchFamily="34" charset="0"/>
              </a:rPr>
              <a:t>a Psicanálise. São valores que dão sustentação ao trabalho não estou falando de conceitos (transferência, defesa, inconsciente, etc) e nem à moralidade psicanalítica nem a um código de ética de conduta, estamos falando sobre modos de ser que dão base a tarefa</a:t>
            </a:r>
            <a:r>
              <a:rPr lang="en-US" sz="2800" cap="none" dirty="0" smtClean="0">
                <a:latin typeface="Berlin Sans FB" panose="020E0602020502020306" pitchFamily="34" charset="0"/>
              </a:rPr>
              <a:t>.</a:t>
            </a:r>
          </a:p>
          <a:p>
            <a:pPr marL="0" indent="0" algn="just">
              <a:buNone/>
            </a:pPr>
            <a:endParaRPr lang="en-US" sz="2800" cap="none" dirty="0">
              <a:latin typeface="Berlin Sans FB" panose="020E0602020502020306" pitchFamily="34" charset="0"/>
            </a:endParaRPr>
          </a:p>
          <a:p>
            <a:pPr marL="0" indent="0" algn="just">
              <a:buNone/>
            </a:pPr>
            <a:endParaRPr lang="pt-BR" sz="2800" cap="none" dirty="0">
              <a:latin typeface="Berlin Sans FB" panose="020E0602020502020306" pitchFamily="34" charset="0"/>
            </a:endParaRPr>
          </a:p>
          <a:p>
            <a:pPr marL="0" indent="0">
              <a:buNone/>
            </a:pPr>
            <a:endParaRPr lang="pt-BR" dirty="0"/>
          </a:p>
          <a:p>
            <a:endParaRPr lang="pt-BR" dirty="0"/>
          </a:p>
        </p:txBody>
      </p:sp>
    </p:spTree>
    <p:extLst>
      <p:ext uri="{BB962C8B-B14F-4D97-AF65-F5344CB8AC3E}">
        <p14:creationId xmlns:p14="http://schemas.microsoft.com/office/powerpoint/2010/main" val="2260274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8170" y="180304"/>
            <a:ext cx="10364451" cy="695128"/>
          </a:xfrm>
        </p:spPr>
        <p:txBody>
          <a:bodyPr>
            <a:normAutofit fontScale="90000"/>
          </a:bodyPr>
          <a:lstStyle/>
          <a:p>
            <a:r>
              <a:rPr lang="en-US" sz="3200" b="1" dirty="0" smtClean="0"/>
              <a:t/>
            </a:r>
            <a:br>
              <a:rPr lang="en-US" sz="3200" b="1" dirty="0" smtClean="0"/>
            </a:br>
            <a:r>
              <a:rPr lang="en-US" sz="3200" b="1" dirty="0"/>
              <a:t/>
            </a:r>
            <a:br>
              <a:rPr lang="en-US" sz="3200" b="1" dirty="0"/>
            </a:br>
            <a:r>
              <a:rPr lang="en-US" b="1" dirty="0" smtClean="0"/>
              <a:t>I </a:t>
            </a:r>
            <a:r>
              <a:rPr lang="en-US" b="1" dirty="0"/>
              <a:t>– Ser Humano</a:t>
            </a:r>
            <a:r>
              <a:rPr lang="pt-BR" dirty="0"/>
              <a:t/>
            </a:r>
            <a:br>
              <a:rPr lang="pt-BR" dirty="0"/>
            </a:br>
            <a:r>
              <a:rPr lang="en-US" dirty="0"/>
              <a:t> </a:t>
            </a:r>
            <a:r>
              <a:rPr lang="pt-BR" dirty="0"/>
              <a:t/>
            </a:r>
            <a:br>
              <a:rPr lang="pt-BR" dirty="0"/>
            </a:br>
            <a:endParaRPr lang="pt-BR" dirty="0"/>
          </a:p>
        </p:txBody>
      </p:sp>
      <p:sp>
        <p:nvSpPr>
          <p:cNvPr id="3" name="Espaço Reservado para Conteúdo 2"/>
          <p:cNvSpPr>
            <a:spLocks noGrp="1"/>
          </p:cNvSpPr>
          <p:nvPr>
            <p:ph sz="quarter" idx="13"/>
          </p:nvPr>
        </p:nvSpPr>
        <p:spPr>
          <a:xfrm>
            <a:off x="1242498" y="965253"/>
            <a:ext cx="9835793" cy="5383701"/>
          </a:xfrm>
        </p:spPr>
        <p:txBody>
          <a:bodyPr>
            <a:normAutofit fontScale="62500" lnSpcReduction="20000"/>
          </a:bodyPr>
          <a:lstStyle/>
          <a:p>
            <a:pPr marL="0" indent="0" algn="just">
              <a:buNone/>
            </a:pPr>
            <a:r>
              <a:rPr lang="en-US" sz="3700" cap="none" dirty="0"/>
              <a:t>Há uma hierarquia no sistema de valores entre os elementos que compõe esse sistema. Em primeiro lugar é o princípio  de que o analista trata seu paciente de uma forma humanitária, de uma forma que honre sempre a dignidade humana. Esse princípio é a estrela guia da Psicanálise. Quando um analista não está sendo humano, o que ele está fazendo com o paciente não é para mim reconhecível como psicanálise.</a:t>
            </a:r>
            <a:endParaRPr lang="pt-BR" sz="3700" cap="none" dirty="0"/>
          </a:p>
          <a:p>
            <a:pPr marL="0" indent="0" algn="just">
              <a:buNone/>
            </a:pPr>
            <a:r>
              <a:rPr lang="en-US" sz="3700" cap="none" dirty="0" smtClean="0"/>
              <a:t>Ser </a:t>
            </a:r>
            <a:r>
              <a:rPr lang="en-US" sz="3700" cap="none" dirty="0"/>
              <a:t>desumano ─ Dois exemplos</a:t>
            </a:r>
            <a:r>
              <a:rPr lang="en-US" sz="3700" cap="none" dirty="0" smtClean="0"/>
              <a:t>:</a:t>
            </a:r>
            <a:endParaRPr lang="pt-BR" sz="3700" cap="none" dirty="0"/>
          </a:p>
          <a:p>
            <a:pPr marL="0" indent="0" algn="just">
              <a:buNone/>
            </a:pPr>
            <a:r>
              <a:rPr lang="en-US" sz="3700" b="1" cap="none" dirty="0"/>
              <a:t>1 –</a:t>
            </a:r>
            <a:r>
              <a:rPr lang="en-US" sz="3700" cap="none" dirty="0"/>
              <a:t> Tratar a doença psicológica do paciente como uma falha </a:t>
            </a:r>
            <a:r>
              <a:rPr lang="en-US" sz="3700" cap="none" dirty="0" smtClean="0"/>
              <a:t>moral </a:t>
            </a:r>
            <a:r>
              <a:rPr lang="en-US" sz="3700" cap="none" dirty="0"/>
              <a:t>que merece o desprezo do analista</a:t>
            </a:r>
            <a:r>
              <a:rPr lang="en-US" sz="3700" cap="none" dirty="0" smtClean="0"/>
              <a:t>.</a:t>
            </a:r>
            <a:endParaRPr lang="pt-BR" sz="3700" cap="none" dirty="0"/>
          </a:p>
          <a:p>
            <a:pPr marL="0" indent="0" algn="just">
              <a:buNone/>
            </a:pPr>
            <a:r>
              <a:rPr lang="en-US" sz="3700" b="1" cap="none" dirty="0"/>
              <a:t>2 –</a:t>
            </a:r>
            <a:r>
              <a:rPr lang="en-US" sz="3700" cap="none" dirty="0"/>
              <a:t> Ou interromper a análise porque o quadro se modificou e desenvolveu uma doença física grave e o analista diz que os problemas tornaram-se reais. Nessas circunstâncias  o dever do analista não é deixar de ser analista mas tornar-se um analista que faz algo mais.</a:t>
            </a:r>
            <a:endParaRPr lang="pt-BR" sz="3700" cap="none" dirty="0"/>
          </a:p>
          <a:p>
            <a:pPr marL="0" indent="0">
              <a:buNone/>
            </a:pPr>
            <a:endParaRPr lang="pt-BR" sz="3800" cap="none" dirty="0"/>
          </a:p>
          <a:p>
            <a:pPr marL="0" indent="0">
              <a:buNone/>
            </a:pPr>
            <a:endParaRPr lang="pt-BR" dirty="0"/>
          </a:p>
        </p:txBody>
      </p:sp>
    </p:spTree>
    <p:extLst>
      <p:ext uri="{BB962C8B-B14F-4D97-AF65-F5344CB8AC3E}">
        <p14:creationId xmlns:p14="http://schemas.microsoft.com/office/powerpoint/2010/main" val="2284991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4080" y="0"/>
            <a:ext cx="10364451" cy="1596177"/>
          </a:xfrm>
        </p:spPr>
        <p:txBody>
          <a:bodyPr>
            <a:normAutofit/>
          </a:bodyPr>
          <a:lstStyle/>
          <a:p>
            <a:r>
              <a:rPr lang="en-US" sz="3200" b="1" dirty="0"/>
              <a:t>II – Encarar a Música</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1506201" y="1004552"/>
            <a:ext cx="9685540" cy="5087155"/>
          </a:xfrm>
        </p:spPr>
        <p:txBody>
          <a:bodyPr>
            <a:normAutofit lnSpcReduction="10000"/>
          </a:bodyPr>
          <a:lstStyle/>
          <a:p>
            <a:pPr marL="0" indent="0" algn="just">
              <a:lnSpc>
                <a:spcPct val="100000"/>
              </a:lnSpc>
              <a:buNone/>
            </a:pPr>
            <a:r>
              <a:rPr lang="en-US" sz="2800" cap="none" dirty="0">
                <a:latin typeface="Berlin Sans FB" panose="020E0602020502020306" pitchFamily="34" charset="0"/>
              </a:rPr>
              <a:t>É o esforço por parte do analista e do paciente, de encarar a verdade, de serem honestos consigo mesmos em face da experiência emocional perturbadora. Essa é uma das tarefas humanas mais difíceis. O esforço para enfrentar a verdade está no âmago do processo analítico e lhe dá a direção. Na ausência de um esforço por parte do paciente e do analista para “encarar a música”, o que ocorre na </a:t>
            </a:r>
            <a:r>
              <a:rPr lang="en-US" sz="2800" cap="none" dirty="0" smtClean="0">
                <a:latin typeface="Berlin Sans FB" panose="020E0602020502020306" pitchFamily="34" charset="0"/>
              </a:rPr>
              <a:t>análise </a:t>
            </a:r>
            <a:r>
              <a:rPr lang="en-US" sz="2800" cap="none" dirty="0">
                <a:latin typeface="Berlin Sans FB" panose="020E0602020502020306" pitchFamily="34" charset="0"/>
              </a:rPr>
              <a:t>tem uma qualidade rasa, desconexa simulada. Paciente e analista devem estar interessados no que é verdadeiro em relação ao que está acontecendo na transferência-contrabalancearia. Uma boa parcela do papel do analista envolve sustentar a tensão entre a necessidade de segurança do paciente e sua necessidade de conhecer a verdade.</a:t>
            </a:r>
            <a:endParaRPr lang="pt-BR" sz="2800" cap="none" dirty="0">
              <a:latin typeface="Berlin Sans FB" panose="020E0602020502020306" pitchFamily="34" charset="0"/>
            </a:endParaRPr>
          </a:p>
          <a:p>
            <a:endParaRPr lang="pt-BR" sz="2400" dirty="0">
              <a:latin typeface="Berlin Sans FB" panose="020E0602020502020306" pitchFamily="34" charset="0"/>
            </a:endParaRPr>
          </a:p>
          <a:p>
            <a:endParaRPr lang="pt-BR" dirty="0"/>
          </a:p>
        </p:txBody>
      </p:sp>
    </p:spTree>
    <p:extLst>
      <p:ext uri="{BB962C8B-B14F-4D97-AF65-F5344CB8AC3E}">
        <p14:creationId xmlns:p14="http://schemas.microsoft.com/office/powerpoint/2010/main" val="913606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10744" y="0"/>
            <a:ext cx="10364451" cy="1596177"/>
          </a:xfrm>
        </p:spPr>
        <p:txBody>
          <a:bodyPr>
            <a:normAutofit/>
          </a:bodyPr>
          <a:lstStyle/>
          <a:p>
            <a:r>
              <a:rPr lang="en-US" sz="3200" b="1" dirty="0"/>
              <a:t>II – Ser Responsável</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926653" y="1195115"/>
            <a:ext cx="10363826" cy="4793561"/>
          </a:xfrm>
        </p:spPr>
        <p:txBody>
          <a:bodyPr>
            <a:normAutofit/>
          </a:bodyPr>
          <a:lstStyle/>
          <a:p>
            <a:pPr marL="0" indent="0" algn="just">
              <a:buNone/>
            </a:pPr>
            <a:r>
              <a:rPr lang="en-US" sz="2800" cap="none" dirty="0">
                <a:latin typeface="Berlin Sans FB" panose="020E0602020502020306" pitchFamily="34" charset="0"/>
              </a:rPr>
              <a:t>A responsabilidade do analista não é com a “psicanálise”, mas com o bem-estar do paciente. O paciente o procurou não para “ser analisado” mas para ajuda-lo a fazer o melhor trabalho que ele precisa fazer para viver uma vida melhor. Viver de maneira diferente pode significar  viver de um modo menos atormentado, ou menos solitário, menos vazio, ou menos destituído de identidade, ou menos destrutivo ou menos egoísta. O objetivo do analista não é executar um conjunto de regras analíticas, mas atentar analiticamente para o dilema humano do paciente.</a:t>
            </a:r>
            <a:endParaRPr lang="pt-BR" sz="2800" cap="none" dirty="0">
              <a:latin typeface="Berlin Sans FB" panose="020E0602020502020306" pitchFamily="34" charset="0"/>
            </a:endParaRPr>
          </a:p>
          <a:p>
            <a:pPr marL="0" indent="0" algn="just">
              <a:buNone/>
            </a:pPr>
            <a:endParaRPr lang="pt-BR" sz="2800" cap="none" dirty="0"/>
          </a:p>
          <a:p>
            <a:pPr algn="just"/>
            <a:endParaRPr lang="pt-BR" sz="2800" cap="none" dirty="0"/>
          </a:p>
          <a:p>
            <a:endParaRPr lang="pt-BR" dirty="0"/>
          </a:p>
        </p:txBody>
      </p:sp>
    </p:spTree>
    <p:extLst>
      <p:ext uri="{BB962C8B-B14F-4D97-AF65-F5344CB8AC3E}">
        <p14:creationId xmlns:p14="http://schemas.microsoft.com/office/powerpoint/2010/main" val="331204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16806" y="-167424"/>
            <a:ext cx="10364451" cy="1763602"/>
          </a:xfrm>
        </p:spPr>
        <p:txBody>
          <a:bodyPr>
            <a:normAutofit/>
          </a:bodyPr>
          <a:lstStyle/>
          <a:p>
            <a:r>
              <a:rPr lang="en-US" sz="3200" b="1" dirty="0"/>
              <a:t>IV – Sonhar-se Sendo</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810743" y="850006"/>
            <a:ext cx="10363826" cy="5505718"/>
          </a:xfrm>
        </p:spPr>
        <p:txBody>
          <a:bodyPr>
            <a:normAutofit fontScale="92500" lnSpcReduction="10000"/>
          </a:bodyPr>
          <a:lstStyle/>
          <a:p>
            <a:pPr marL="0" indent="0" algn="just">
              <a:lnSpc>
                <a:spcPct val="100000"/>
              </a:lnSpc>
              <a:buNone/>
            </a:pPr>
            <a:r>
              <a:rPr lang="en-US" sz="2400" cap="none" dirty="0">
                <a:latin typeface="Berlin Sans FB" panose="020E0602020502020306" pitchFamily="34" charset="0"/>
              </a:rPr>
              <a:t>O psicanalista deve ser capaz de reconhecer com tristeza e compaixão que entre as piores e mais debilitantes perdas humanas é a perda da capacidade de estar vivo para nossa própria experiência ─ em cujo caso perdemos uma parte de nossa qualidade humana. O que pode estar na origem dessa dificuldade pode envolver o fato do paciente ter sido privado da oportunidade de dar e receber amor nos primeiros anos de vida. </a:t>
            </a:r>
            <a:endParaRPr lang="en-US" sz="2400" cap="none" dirty="0" smtClean="0">
              <a:latin typeface="Berlin Sans FB" panose="020E0602020502020306" pitchFamily="34" charset="0"/>
            </a:endParaRPr>
          </a:p>
          <a:p>
            <a:pPr marL="0" indent="0" algn="just">
              <a:lnSpc>
                <a:spcPct val="100000"/>
              </a:lnSpc>
              <a:buNone/>
            </a:pPr>
            <a:endParaRPr lang="en-US" sz="200" cap="none" dirty="0">
              <a:latin typeface="Berlin Sans FB" panose="020E0602020502020306" pitchFamily="34" charset="0"/>
            </a:endParaRPr>
          </a:p>
          <a:p>
            <a:pPr marL="0" indent="0" algn="just">
              <a:lnSpc>
                <a:spcPct val="100000"/>
              </a:lnSpc>
              <a:buNone/>
            </a:pPr>
            <a:r>
              <a:rPr lang="en-US" sz="2400" cap="none" dirty="0" smtClean="0">
                <a:latin typeface="Berlin Sans FB" panose="020E0602020502020306" pitchFamily="34" charset="0"/>
              </a:rPr>
              <a:t>Para </a:t>
            </a:r>
            <a:r>
              <a:rPr lang="en-US" sz="2400" cap="none" dirty="0">
                <a:latin typeface="Berlin Sans FB" panose="020E0602020502020306" pitchFamily="34" charset="0"/>
              </a:rPr>
              <a:t>outros a origem pode estar em experiências de muito sofrimento tais como estar em um campo de concentração ─ sofrimento que está além da capacidade de um ser humano de assimilá-lo e ainda assim permanecer emocionalmente vivo de forma plena. Na medida que somos capazes de sonhar nossa experiência somos capazes de gerar uma resposta emocional a ela, aprender com ela e ser mudado por ela. A participação do analista no sonhar a experiência incontrolável do paciente é um meio para um fim ─ o paciente desenvolver sua capacidade de sonhar sua experiência sozinho. O fim da experiência analítica é medido não tanto pelo grau de resolução do conflito intra psíquico quanto pelo grau em que o paciente tornou-se capaz de sonhar sua experiência sozinho.</a:t>
            </a:r>
            <a:endParaRPr lang="pt-BR" sz="2400" cap="none" dirty="0">
              <a:latin typeface="Berlin Sans FB" panose="020E0602020502020306" pitchFamily="34" charset="0"/>
            </a:endParaRPr>
          </a:p>
          <a:p>
            <a:endParaRPr lang="pt-BR" dirty="0"/>
          </a:p>
        </p:txBody>
      </p:sp>
    </p:spTree>
    <p:extLst>
      <p:ext uri="{BB962C8B-B14F-4D97-AF65-F5344CB8AC3E}">
        <p14:creationId xmlns:p14="http://schemas.microsoft.com/office/powerpoint/2010/main" val="2151173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4" y="0"/>
            <a:ext cx="10364451" cy="1596177"/>
          </a:xfrm>
        </p:spPr>
        <p:txBody>
          <a:bodyPr>
            <a:normAutofit/>
          </a:bodyPr>
          <a:lstStyle/>
          <a:p>
            <a:r>
              <a:rPr lang="en-US" sz="3200" b="1" dirty="0"/>
              <a:t>V – Pensar em Voz alta</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1222867" y="1156478"/>
            <a:ext cx="10363826" cy="4136739"/>
          </a:xfrm>
        </p:spPr>
        <p:txBody>
          <a:bodyPr>
            <a:normAutofit fontScale="92500"/>
          </a:bodyPr>
          <a:lstStyle/>
          <a:p>
            <a:pPr marL="0" indent="0" algn="just">
              <a:lnSpc>
                <a:spcPct val="100000"/>
              </a:lnSpc>
              <a:buNone/>
            </a:pPr>
            <a:r>
              <a:rPr lang="en-US" sz="2800" cap="none" dirty="0">
                <a:latin typeface="Berlin Sans FB" panose="020E0602020502020306" pitchFamily="34" charset="0"/>
              </a:rPr>
              <a:t>Não existe forma ideal para o diálogo analítico. A forma como analista e analisando falam entre si é algo que eles devem inventar para si mesmos. Quando a análise é uma busca constante esta invenção é única.</a:t>
            </a:r>
            <a:endParaRPr lang="pt-BR" sz="2800" cap="none" dirty="0">
              <a:latin typeface="Berlin Sans FB" panose="020E0602020502020306" pitchFamily="34" charset="0"/>
            </a:endParaRPr>
          </a:p>
          <a:p>
            <a:pPr marL="0" indent="0" algn="just">
              <a:lnSpc>
                <a:spcPct val="100000"/>
              </a:lnSpc>
              <a:buNone/>
            </a:pPr>
            <a:endParaRPr lang="pt-BR" sz="2800" cap="none" dirty="0">
              <a:latin typeface="Berlin Sans FB" panose="020E0602020502020306" pitchFamily="34" charset="0"/>
            </a:endParaRPr>
          </a:p>
          <a:p>
            <a:pPr marL="0" indent="0" algn="just">
              <a:lnSpc>
                <a:spcPct val="100000"/>
              </a:lnSpc>
              <a:buNone/>
            </a:pPr>
            <a:r>
              <a:rPr lang="en-US" sz="2800" cap="none" dirty="0">
                <a:latin typeface="Berlin Sans FB" panose="020E0602020502020306" pitchFamily="34" charset="0"/>
              </a:rPr>
              <a:t>O que o paciente e o analista pensam e devem dizer precisa estar direta ou indiretamente ligado ao crescimento emocional do </a:t>
            </a:r>
            <a:r>
              <a:rPr lang="en-US" sz="2800" cap="none" dirty="0" smtClean="0">
                <a:latin typeface="Berlin Sans FB" panose="020E0602020502020306" pitchFamily="34" charset="0"/>
              </a:rPr>
              <a:t>paciente</a:t>
            </a:r>
            <a:r>
              <a:rPr lang="en-US" sz="2800" cap="none" dirty="0" smtClean="0">
                <a:latin typeface="Berlin Sans FB" panose="020E0602020502020306" pitchFamily="34" charset="0"/>
              </a:rPr>
              <a:t>, </a:t>
            </a:r>
            <a:r>
              <a:rPr lang="en-US" sz="2800" cap="none" dirty="0">
                <a:latin typeface="Berlin Sans FB" panose="020E0602020502020306" pitchFamily="34" charset="0"/>
              </a:rPr>
              <a:t>crescimento que se reflete na ação, ou seja, em mudanças reais no modo como o paciente vê sua vida, no modo como ele se conduz no mundo.</a:t>
            </a:r>
            <a:endParaRPr lang="pt-BR" sz="2800" cap="none" dirty="0">
              <a:latin typeface="Berlin Sans FB" panose="020E0602020502020306" pitchFamily="34" charset="0"/>
            </a:endParaRPr>
          </a:p>
          <a:p>
            <a:endParaRPr lang="pt-BR" dirty="0"/>
          </a:p>
        </p:txBody>
      </p:sp>
    </p:spTree>
    <p:extLst>
      <p:ext uri="{BB962C8B-B14F-4D97-AF65-F5344CB8AC3E}">
        <p14:creationId xmlns:p14="http://schemas.microsoft.com/office/powerpoint/2010/main" val="4228459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8322" y="0"/>
            <a:ext cx="10364451" cy="1596177"/>
          </a:xfrm>
        </p:spPr>
        <p:txBody>
          <a:bodyPr>
            <a:normAutofit/>
          </a:bodyPr>
          <a:lstStyle/>
          <a:p>
            <a:r>
              <a:rPr lang="en-US" sz="3200" b="1" dirty="0"/>
              <a:t>VI – Não saber</a:t>
            </a:r>
            <a:r>
              <a:rPr lang="pt-BR" sz="3200" dirty="0"/>
              <a:t/>
            </a:r>
            <a:br>
              <a:rPr lang="pt-BR" sz="3200" dirty="0"/>
            </a:br>
            <a:endParaRPr lang="pt-BR" sz="3200" dirty="0"/>
          </a:p>
        </p:txBody>
      </p:sp>
      <p:sp>
        <p:nvSpPr>
          <p:cNvPr id="3" name="Espaço Reservado para Conteúdo 2"/>
          <p:cNvSpPr>
            <a:spLocks noGrp="1"/>
          </p:cNvSpPr>
          <p:nvPr>
            <p:ph sz="quarter" idx="13"/>
          </p:nvPr>
        </p:nvSpPr>
        <p:spPr>
          <a:xfrm>
            <a:off x="1068322" y="1182235"/>
            <a:ext cx="10363826" cy="4857956"/>
          </a:xfrm>
        </p:spPr>
        <p:txBody>
          <a:bodyPr>
            <a:normAutofit lnSpcReduction="10000"/>
          </a:bodyPr>
          <a:lstStyle/>
          <a:p>
            <a:pPr marL="0" indent="0" algn="just">
              <a:lnSpc>
                <a:spcPct val="110000"/>
              </a:lnSpc>
              <a:buNone/>
            </a:pPr>
            <a:r>
              <a:rPr lang="en-US" sz="2800" cap="none" dirty="0">
                <a:latin typeface="Berlin Sans FB" panose="020E0602020502020306" pitchFamily="34" charset="0"/>
              </a:rPr>
              <a:t>O inconsciente é uma imanencia e não um oráculo. Por isso dizemos que as perguntas são mais importantes que as respostas. Moldada por Bion a Psicanálise durante o último quarto de século passou a dar valor a capacidade do analista e do analisando de não saber.</a:t>
            </a:r>
            <a:endParaRPr lang="pt-BR" sz="2800" cap="none" dirty="0">
              <a:latin typeface="Berlin Sans FB" panose="020E0602020502020306" pitchFamily="34" charset="0"/>
            </a:endParaRPr>
          </a:p>
          <a:p>
            <a:pPr marL="0" indent="0" algn="just">
              <a:lnSpc>
                <a:spcPct val="110000"/>
              </a:lnSpc>
              <a:buNone/>
            </a:pPr>
            <a:endParaRPr lang="pt-BR" sz="800" cap="none" dirty="0">
              <a:latin typeface="Berlin Sans FB" panose="020E0602020502020306" pitchFamily="34" charset="0"/>
            </a:endParaRPr>
          </a:p>
          <a:p>
            <a:pPr marL="0" indent="0" algn="just">
              <a:lnSpc>
                <a:spcPct val="110000"/>
              </a:lnSpc>
              <a:buNone/>
            </a:pPr>
            <a:r>
              <a:rPr lang="en-US" sz="2800" cap="none" dirty="0">
                <a:latin typeface="Berlin Sans FB" panose="020E0602020502020306" pitchFamily="34" charset="0"/>
              </a:rPr>
              <a:t>Não saber é uma pre-condição para ser capaz de imaginar. A imaginação mantém aberta múltiplas possibilidades de experimentação na forma de pensar, brincar, sonhar e em todos outros tipos de atividade criativa. Imaginar não é descobrir uma solução para um problema emocional; é mudar os termos do próprio dilema. </a:t>
            </a:r>
            <a:endParaRPr lang="pt-BR" sz="2800" cap="none" dirty="0">
              <a:latin typeface="Berlin Sans FB" panose="020E0602020502020306" pitchFamily="34" charset="0"/>
            </a:endParaRPr>
          </a:p>
          <a:p>
            <a:pPr marL="0" indent="0" algn="just">
              <a:lnSpc>
                <a:spcPct val="110000"/>
              </a:lnSpc>
              <a:buNone/>
            </a:pPr>
            <a:endParaRPr lang="pt-BR" sz="2800" cap="none" dirty="0"/>
          </a:p>
          <a:p>
            <a:endParaRPr lang="pt-BR" dirty="0"/>
          </a:p>
        </p:txBody>
      </p:sp>
    </p:spTree>
    <p:extLst>
      <p:ext uri="{BB962C8B-B14F-4D97-AF65-F5344CB8AC3E}">
        <p14:creationId xmlns:p14="http://schemas.microsoft.com/office/powerpoint/2010/main" val="2990334528"/>
      </p:ext>
    </p:extLst>
  </p:cSld>
  <p:clrMapOvr>
    <a:masterClrMapping/>
  </p:clrMapOvr>
</p:sld>
</file>

<file path=ppt/theme/theme1.xml><?xml version="1.0" encoding="utf-8"?>
<a:theme xmlns:a="http://schemas.openxmlformats.org/drawingml/2006/main" name="Gotícula">
  <a:themeElements>
    <a:clrScheme name="Gotícula">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Gotícu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ícu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TC104033925[[fn=Gotícula]]</Template>
  <TotalTime>347</TotalTime>
  <Words>2097</Words>
  <Application>Microsoft Office PowerPoint</Application>
  <PresentationFormat>Widescreen</PresentationFormat>
  <Paragraphs>66</Paragraphs>
  <Slides>19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19</vt:i4>
      </vt:variant>
    </vt:vector>
  </HeadingPairs>
  <TitlesOfParts>
    <vt:vector size="23" baseType="lpstr">
      <vt:lpstr>Arial</vt:lpstr>
      <vt:lpstr>Berlin Sans FB</vt:lpstr>
      <vt:lpstr>Tw Cen MT</vt:lpstr>
      <vt:lpstr>Gotícula</vt:lpstr>
      <vt:lpstr>CONTEXTUALIZANDO A OBRA DE THOMAS OGDEN</vt:lpstr>
      <vt:lpstr> Baseado no artigo de  John Steiner “Os Objetivos da Psicanálise”   </vt:lpstr>
      <vt:lpstr>O PRIMEIRO MODELO:  A Teoria da Libido Represada (1894 - 1910) </vt:lpstr>
      <vt:lpstr>O SEGUNDO MODELO:  A Teoria do Conflito Moral (1910-1920) </vt:lpstr>
      <vt:lpstr>O TERCEIRO MODELO:  A Teoria da Identificação Projetiva (1946) </vt:lpstr>
      <vt:lpstr>Apresentação do PowerPoint</vt:lpstr>
      <vt:lpstr>QUARTO MODELO:  A Teoria das Representações Deformadas e Perversões da Realidade (Psicanalise Contemporânea) </vt:lpstr>
      <vt:lpstr>Apresentação do PowerPoint</vt:lpstr>
      <vt:lpstr>Apresentação do PowerPoint</vt:lpstr>
      <vt:lpstr>Apresentação do PowerPoint</vt:lpstr>
      <vt:lpstr>SOBRE A ARTE DA PSICANÁLISE </vt:lpstr>
      <vt:lpstr>Apresentação do PowerPoint</vt:lpstr>
      <vt:lpstr>DO QUE EU NÃO ABRIRIA MÃO </vt:lpstr>
      <vt:lpstr>  I – Ser Humano   </vt:lpstr>
      <vt:lpstr>II – Encarar a Música </vt:lpstr>
      <vt:lpstr>II – Ser Responsável </vt:lpstr>
      <vt:lpstr>IV – Sonhar-se Sendo </vt:lpstr>
      <vt:lpstr>V – Pensar em Voz alta </vt:lpstr>
      <vt:lpstr>VI – Não saber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Petr Barborik</dc:creator>
  <cp:lastModifiedBy>LINELE RODRIGUES</cp:lastModifiedBy>
  <cp:revision>31</cp:revision>
  <dcterms:created xsi:type="dcterms:W3CDTF">2013-08-01T08:46:49Z</dcterms:created>
  <dcterms:modified xsi:type="dcterms:W3CDTF">2016-04-15T18:47:21Z</dcterms:modified>
</cp:coreProperties>
</file>