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259" r:id="rId3"/>
    <p:sldId id="261" r:id="rId4"/>
    <p:sldId id="281" r:id="rId5"/>
    <p:sldId id="282" r:id="rId6"/>
    <p:sldId id="283" r:id="rId7"/>
    <p:sldId id="284" r:id="rId8"/>
    <p:sldId id="262" r:id="rId9"/>
    <p:sldId id="287" r:id="rId10"/>
    <p:sldId id="286" r:id="rId11"/>
    <p:sldId id="267" r:id="rId12"/>
    <p:sldId id="268" r:id="rId13"/>
    <p:sldId id="269" r:id="rId14"/>
    <p:sldId id="270" r:id="rId15"/>
    <p:sldId id="272" r:id="rId16"/>
    <p:sldId id="274" r:id="rId17"/>
    <p:sldId id="275" r:id="rId18"/>
    <p:sldId id="276" r:id="rId19"/>
    <p:sldId id="277" r:id="rId20"/>
    <p:sldId id="278" r:id="rId21"/>
    <p:sldId id="288" r:id="rId22"/>
    <p:sldId id="289" r:id="rId23"/>
    <p:sldId id="290" r:id="rId24"/>
    <p:sldId id="291" r:id="rId25"/>
    <p:sldId id="292" r:id="rId26"/>
    <p:sldId id="293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779CC93D-E52E-4D84-901B-11D7331DD495}">
          <p14:sldIdLst>
            <p14:sldId id="259"/>
          </p14:sldIdLst>
        </p14:section>
        <p14:section name="Visão Geral e Objetivos" id="{ABA716BF-3A5C-4ADB-94C9-CFEF84EBA240}">
          <p14:sldIdLst>
            <p14:sldId id="261"/>
            <p14:sldId id="281"/>
            <p14:sldId id="282"/>
            <p14:sldId id="283"/>
            <p14:sldId id="284"/>
            <p14:sldId id="262"/>
            <p14:sldId id="287"/>
          </p14:sldIdLst>
        </p14:section>
        <p14:section name="Tópico 1" id="{6D9936A3-3945-4757-BC8B-B5C252D8E036}">
          <p14:sldIdLst>
            <p14:sldId id="286"/>
            <p14:sldId id="267"/>
          </p14:sldIdLst>
        </p14:section>
        <p14:section name="Exemplos de Slides para Elementos Visuais" id="{BAB3A466-96C9-4230-9978-795378D75699}">
          <p14:sldIdLst>
            <p14:sldId id="268"/>
            <p14:sldId id="269"/>
            <p14:sldId id="270"/>
          </p14:sldIdLst>
        </p14:section>
        <p14:section name="Estudo de Caso" id="{8C0305C9-B152-4FBA-A789-FE1976D53990}">
          <p14:sldIdLst>
            <p14:sldId id="272"/>
            <p14:sldId id="274"/>
          </p14:sldIdLst>
        </p14:section>
        <p14:section name="Conclusão e Resumo" id="{790CEF5B-569A-4C2F-BED5-750B08C0E5AD}">
          <p14:sldIdLst>
            <p14:sldId id="275"/>
            <p14:sldId id="276"/>
            <p14:sldId id="277"/>
          </p14:sldIdLst>
        </p14:section>
        <p14:section name="Apêndice" id="{3F78B471-41DA-46F2-A8E4-97E471896AB3}">
          <p14:sldIdLst>
            <p14:sldId id="278"/>
            <p14:sldId id="288"/>
            <p14:sldId id="289"/>
            <p14:sldId id="290"/>
            <p14:sldId id="291"/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3977" autoAdjust="0"/>
  </p:normalViewPr>
  <p:slideViewPr>
    <p:cSldViewPr>
      <p:cViewPr varScale="1">
        <p:scale>
          <a:sx n="76" d="100"/>
          <a:sy n="76" d="100"/>
        </p:scale>
        <p:origin x="126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D83FDC75-7F73-4A4A-A77C-09AADF00E0EA}" type="datetimeFigureOut">
              <a:rPr lang="pt-BR" smtClean="0"/>
              <a:pPr/>
              <a:t>24/06/2016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459226BF-1F13-42D3-80DC-373E7ADD1EB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7937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48AEF76B-3757-4A0B-AF93-28494465C1DD}" type="datetimeFigureOut">
              <a:pPr/>
              <a:t>24/06/2016</a:t>
            </a:fld>
            <a:endParaRPr lang="pt-B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75693FD4-8F83-4EF7-AC3F-0DC0388986B0}" type="slidenum"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15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dirty="0" smtClean="0"/>
              <a:t>Este modelo pode ser usado como arquivo de partida para apresentar materiais de treinamento em um cenário em grupo.</a:t>
            </a:r>
          </a:p>
          <a:p>
            <a:endParaRPr lang="pt-BR" dirty="0" smtClean="0"/>
          </a:p>
          <a:p>
            <a:pPr lvl="0"/>
            <a:r>
              <a:rPr lang="pt-BR" sz="1200" b="1" dirty="0" smtClean="0"/>
              <a:t>Seções</a:t>
            </a:r>
            <a:endParaRPr lang="pt-BR" sz="1200" b="0" dirty="0" smtClean="0"/>
          </a:p>
          <a:p>
            <a:pPr lvl="0"/>
            <a:r>
              <a:rPr lang="pt-BR" sz="1200" b="0" dirty="0" smtClean="0"/>
              <a:t>Clique com o botão direito em um slide para adicionar seções.</a:t>
            </a:r>
            <a:r>
              <a:rPr lang="pt-BR" sz="1200" b="0" baseline="0" dirty="0" smtClean="0"/>
              <a:t> Seções podem ajudar a organizar slides ou a facilitar a colaboração entre vários autores.</a:t>
            </a:r>
            <a:endParaRPr lang="pt-BR" sz="1200" b="0" dirty="0" smtClean="0"/>
          </a:p>
          <a:p>
            <a:pPr lvl="0"/>
            <a:endParaRPr lang="pt-BR" sz="1200" b="1" dirty="0" smtClean="0"/>
          </a:p>
          <a:p>
            <a:pPr lvl="0"/>
            <a:r>
              <a:rPr lang="pt-BR" sz="1200" b="1" dirty="0" smtClean="0"/>
              <a:t>Anotações</a:t>
            </a:r>
          </a:p>
          <a:p>
            <a:pPr lvl="0"/>
            <a:r>
              <a:rPr lang="pt-BR" sz="1200" dirty="0" smtClean="0"/>
              <a:t>Use a seção Anotações para anotações da apresentação ou para fornecer detalhes adicionais ao público.</a:t>
            </a:r>
            <a:r>
              <a:rPr lang="pt-BR" sz="1200" baseline="0" dirty="0" smtClean="0"/>
              <a:t> Exiba essas anotações no Modo de Exibição de Apresentação durante a sua apresentação. </a:t>
            </a:r>
          </a:p>
          <a:p>
            <a:pPr lvl="0">
              <a:buFontTx/>
              <a:buNone/>
            </a:pPr>
            <a:r>
              <a:rPr lang="pt-BR" sz="1200" dirty="0" smtClean="0"/>
              <a:t>Considere o tamanho da fonte (importante para acessibilidade, visibilidade, gravação em vídeo e produção online)</a:t>
            </a:r>
          </a:p>
          <a:p>
            <a:pPr lvl="0"/>
            <a:endParaRPr lang="pt-BR" sz="1200" dirty="0" smtClean="0"/>
          </a:p>
          <a:p>
            <a:pPr lvl="0">
              <a:buFontTx/>
              <a:buNone/>
            </a:pPr>
            <a:r>
              <a:rPr lang="pt-BR" sz="1200" b="1" dirty="0" smtClean="0"/>
              <a:t>Cores coordenadas </a:t>
            </a:r>
          </a:p>
          <a:p>
            <a:pPr lvl="0">
              <a:buFontTx/>
              <a:buNone/>
            </a:pPr>
            <a:r>
              <a:rPr lang="pt-BR" sz="1200" dirty="0" smtClean="0"/>
              <a:t>Preste atenção especial aos gráficos, tabelas e caixas de texto.</a:t>
            </a:r>
            <a:r>
              <a:rPr lang="pt-BR" sz="1200" baseline="0" dirty="0" smtClean="0"/>
              <a:t> </a:t>
            </a:r>
            <a:endParaRPr lang="pt-BR" sz="1200" dirty="0" smtClean="0"/>
          </a:p>
          <a:p>
            <a:pPr lvl="0"/>
            <a:r>
              <a:rPr lang="pt-BR" sz="1200" dirty="0" smtClean="0"/>
              <a:t>Leve em consideração que os participantes irão imprimir em preto-e-branco ou escala de cinza. Execute uma impressão de teste para ter certeza de que as suas cores irão funcionar quando forem impressas em preto-e-branco puros e escala de cinza.</a:t>
            </a:r>
          </a:p>
          <a:p>
            <a:pPr lvl="0">
              <a:buFontTx/>
              <a:buNone/>
            </a:pPr>
            <a:endParaRPr lang="pt-BR" sz="1200" dirty="0" smtClean="0"/>
          </a:p>
          <a:p>
            <a:pPr lvl="0">
              <a:buFontTx/>
              <a:buNone/>
            </a:pPr>
            <a:r>
              <a:rPr lang="pt-BR" sz="1200" b="1" dirty="0" smtClean="0"/>
              <a:t>Elementos gráficos, tabelas e gráficos</a:t>
            </a:r>
          </a:p>
          <a:p>
            <a:pPr lvl="0"/>
            <a:r>
              <a:rPr lang="pt-BR" sz="1200" dirty="0" smtClean="0"/>
              <a:t>Mantenha a simplicidade: se possível, use estilos e cores consistentes e não confusos.</a:t>
            </a:r>
          </a:p>
          <a:p>
            <a:pPr lvl="0"/>
            <a:r>
              <a:rPr lang="pt-BR" sz="1200" dirty="0" smtClean="0"/>
              <a:t>Rotule todos os gráficos e tabelas.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2959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dirty="0" smtClean="0"/>
              <a:t>Forneça uma breve visão geral da apresentação.</a:t>
            </a:r>
            <a:r>
              <a:rPr lang="pt-BR" baseline="0" dirty="0" smtClean="0"/>
              <a:t> D</a:t>
            </a:r>
            <a:r>
              <a:rPr lang="pt-BR" dirty="0" smtClean="0"/>
              <a:t>escreva o foco principal da apresentação e por que ela é importante.</a:t>
            </a:r>
          </a:p>
          <a:p>
            <a:pPr>
              <a:lnSpc>
                <a:spcPct val="80000"/>
              </a:lnSpc>
            </a:pPr>
            <a:r>
              <a:rPr lang="pt-BR" dirty="0" smtClean="0"/>
              <a:t>Introduza cada um dos principais tópicos.</a:t>
            </a:r>
          </a:p>
          <a:p>
            <a:r>
              <a:rPr lang="pt-BR" dirty="0" smtClean="0"/>
              <a:t>Para fornecer um roteiro para o público, você</a:t>
            </a:r>
            <a:r>
              <a:rPr lang="pt-BR" baseline="0" dirty="0" smtClean="0"/>
              <a:t> pode </a:t>
            </a:r>
            <a:r>
              <a:rPr lang="pt-BR" dirty="0" smtClean="0"/>
              <a:t>repita este slide de Visão Geral por toda a apresentação, realçando o tópico específico que você discutirá em seguida.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546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sz="1200" dirty="0" smtClean="0"/>
              <a:t>Esta é outra opção</a:t>
            </a:r>
            <a:r>
              <a:rPr lang="pt-BR" sz="1200" baseline="0" dirty="0" smtClean="0"/>
              <a:t> para um slide de Visão Geral usando transições.</a:t>
            </a:r>
            <a:endParaRPr lang="pt-BR" sz="1200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544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0485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0895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8327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lang="pt-BR"/>
            </a:pPr>
            <a:r>
              <a:rPr lang="pt-BR" sz="1200" dirty="0" smtClean="0"/>
              <a:t>Esta é outra opção</a:t>
            </a:r>
            <a:r>
              <a:rPr lang="pt-BR" sz="1200" baseline="0" dirty="0" smtClean="0"/>
              <a:t> para um slide de Visão Geral.</a:t>
            </a:r>
            <a:endParaRPr lang="pt-BR" sz="1200" dirty="0" smtClean="0"/>
          </a:p>
          <a:p>
            <a:pPr marL="228600" indent="-228600">
              <a:buFont typeface="+mj-lt"/>
              <a:buNone/>
            </a:pPr>
            <a:endParaRPr lang="pt-BR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  <p:extLst>
      <p:ext uri="{BB962C8B-B14F-4D97-AF65-F5344CB8AC3E}">
        <p14:creationId xmlns:p14="http://schemas.microsoft.com/office/powerpoint/2010/main" val="3517191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b="0" dirty="0" smtClean="0"/>
              <a:t>O Que</a:t>
            </a:r>
            <a:r>
              <a:rPr lang="pt-BR" b="0" baseline="0" dirty="0" smtClean="0"/>
              <a:t> o público poderá fazer após a conclusão deste treinamento?</a:t>
            </a:r>
            <a:r>
              <a:rPr lang="pt-BR" dirty="0" smtClean="0"/>
              <a:t> Descreva brevemente cada objetivo e como o público</a:t>
            </a:r>
            <a:r>
              <a:rPr lang="pt-BR" baseline="0" dirty="0" smtClean="0"/>
              <a:t> </a:t>
            </a:r>
            <a:r>
              <a:rPr lang="pt-BR" dirty="0" smtClean="0"/>
              <a:t>se beneficiará</a:t>
            </a:r>
            <a:r>
              <a:rPr lang="pt-BR" baseline="0" dirty="0" smtClean="0"/>
              <a:t> apresentação.</a:t>
            </a:r>
            <a:endParaRPr lang="pt-B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3220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dirty="0" smtClean="0"/>
              <a:t>Use um cabeçalho de seção para cada um dos tópicos, para que a transição seja evidente ao público. 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4556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Adicione slides a cada seção de tópico conforme necessário, incluindo slides com tabelas, gráficos e imagens. </a:t>
            </a:r>
          </a:p>
          <a:p>
            <a:r>
              <a:rPr lang="pt-BR" dirty="0" smtClean="0"/>
              <a:t>Consulte a próxima seção para obter um exemplo</a:t>
            </a:r>
            <a:r>
              <a:rPr lang="pt-BR" baseline="0" dirty="0" smtClean="0"/>
              <a:t> </a:t>
            </a:r>
            <a:r>
              <a:rPr lang="pt-BR" dirty="0" smtClean="0"/>
              <a:t>tabela,</a:t>
            </a:r>
            <a:r>
              <a:rPr lang="pt-BR" baseline="0" dirty="0" smtClean="0"/>
              <a:t> gráfico, imagem e layouts de vídeo.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4050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Resuma. Torne seu texto o mais breve possível para manter um tamanho de fonte maior.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0886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 dirty="0" smtClean="0"/>
              <a:t>Microsoft </a:t>
            </a:r>
            <a:r>
              <a:rPr lang="pt-BR" b="1" dirty="0" smtClean="0"/>
              <a:t>Excelência em Engenharia</a:t>
            </a:r>
            <a:endParaRPr lang="pt-BR" dirty="0" smtClean="0"/>
          </a:p>
        </p:txBody>
      </p:sp>
      <p:sp>
        <p:nvSpPr>
          <p:cNvPr id="4608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dirty="0" smtClean="0"/>
              <a:t>Confidencial da Microsoft</a:t>
            </a:r>
          </a:p>
        </p:txBody>
      </p:sp>
      <p:sp>
        <p:nvSpPr>
          <p:cNvPr id="4608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51ECC-86A3-4073-ADEB-F5E3C216F85C}" type="slidenum">
              <a:rPr lang="pt-BR" smtClean="0"/>
              <a:pPr/>
              <a:t>12</a:t>
            </a:fld>
            <a:endParaRPr lang="pt-BR" dirty="0" smtClean="0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538845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 dirty="0" smtClean="0"/>
              <a:t>Microsoft </a:t>
            </a:r>
            <a:r>
              <a:rPr lang="pt-BR" b="1" dirty="0" smtClean="0"/>
              <a:t>Excelência em Engenharia</a:t>
            </a:r>
            <a:endParaRPr lang="pt-BR" dirty="0" smtClean="0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dirty="0" smtClean="0"/>
              <a:t>Confidencial da Microsoft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pt-BR" smtClean="0"/>
              <a:pPr/>
              <a:t>13</a:t>
            </a:fld>
            <a:endParaRPr lang="pt-BR" dirty="0" smtClean="0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dirty="0" smtClean="0"/>
              <a:t>Se houver</a:t>
            </a:r>
            <a:r>
              <a:rPr lang="pt-BR" baseline="0" dirty="0" smtClean="0"/>
              <a:t> conteúdo de vídeo relevante, como um vídeo de estudo de caso, uma demonstração de produto ou outros materiais de treinamento, inclua-o na apresentação também. </a:t>
            </a:r>
            <a:endParaRPr lang="pt-BR" dirty="0" smtClean="0"/>
          </a:p>
          <a:p>
            <a:pPr>
              <a:lnSpc>
                <a:spcPct val="80000"/>
              </a:lnSpc>
              <a:buFontTx/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165798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Adicione um estudo de caso ou</a:t>
            </a:r>
            <a:r>
              <a:rPr lang="pt-BR" baseline="0" dirty="0" smtClean="0"/>
              <a:t> a simulação da aula para incentivar discussões e aplicar lições.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9643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Discuta</a:t>
            </a:r>
            <a:r>
              <a:rPr lang="pt-BR" baseline="0" dirty="0" smtClean="0"/>
              <a:t> os resultados do estudo de caso ou da simulação de aula.</a:t>
            </a:r>
          </a:p>
          <a:p>
            <a:r>
              <a:rPr lang="pt-BR" baseline="0" dirty="0" smtClean="0"/>
              <a:t>Aborde práticas recomendadas.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90122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Resuma o conteúdo da apresentação reafirmando os pontos importantes das lições.</a:t>
            </a:r>
          </a:p>
          <a:p>
            <a:r>
              <a:rPr lang="pt-BR" dirty="0" smtClean="0"/>
              <a:t>Do que você deseja que a audiência se lembre quando sair da sua apresentação?</a:t>
            </a:r>
          </a:p>
          <a:p>
            <a:endParaRPr lang="pt-BR" dirty="0" smtClean="0"/>
          </a:p>
          <a:p>
            <a:r>
              <a:rPr lang="pt-BR" dirty="0" smtClean="0"/>
              <a:t>Salve sua apresentação em um vídeo para facilitar a distribuição (Para criar um vídeo, clique na guia Arquivo e clique em Compartilhar. Em Tipos de Arquivo, clique em Criar Vídeo.)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59161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 dirty="0" smtClean="0"/>
              <a:t>Microsoft </a:t>
            </a:r>
            <a:r>
              <a:rPr lang="pt-BR" b="1" dirty="0" smtClean="0"/>
              <a:t>Excelência em Engenharia</a:t>
            </a:r>
            <a:endParaRPr lang="pt-BR" dirty="0" smtClean="0"/>
          </a:p>
        </p:txBody>
      </p:sp>
      <p:sp>
        <p:nvSpPr>
          <p:cNvPr id="4096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dirty="0" smtClean="0"/>
              <a:t>Confidencial da Microsoft</a:t>
            </a:r>
          </a:p>
        </p:txBody>
      </p:sp>
      <p:sp>
        <p:nvSpPr>
          <p:cNvPr id="4096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EDE57-F8FE-4B43-B511-2E9F76624F74}" type="slidenum">
              <a:rPr lang="pt-BR" smtClean="0"/>
              <a:pPr/>
              <a:t>17</a:t>
            </a:fld>
            <a:endParaRPr lang="pt-BR" dirty="0" smtClean="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449263"/>
            <a:ext cx="4541837" cy="3408362"/>
          </a:xfrm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9472"/>
            <a:ext cx="6261652" cy="4593861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569138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 dirty="0" smtClean="0"/>
              <a:t>Microsoft </a:t>
            </a:r>
            <a:r>
              <a:rPr lang="pt-BR" b="1" dirty="0" smtClean="0"/>
              <a:t>Excelência em Engenharia</a:t>
            </a:r>
            <a:endParaRPr lang="pt-BR" dirty="0" smtClean="0"/>
          </a:p>
        </p:txBody>
      </p:sp>
      <p:sp>
        <p:nvSpPr>
          <p:cNvPr id="4198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dirty="0" smtClean="0"/>
              <a:t>Confidencial da Microsoft</a:t>
            </a:r>
          </a:p>
        </p:txBody>
      </p:sp>
      <p:sp>
        <p:nvSpPr>
          <p:cNvPr id="4198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44A5F-6CE4-493C-A0D7-6834FF76660C}" type="slidenum">
              <a:rPr lang="pt-BR" smtClean="0"/>
              <a:pPr/>
              <a:t>18</a:t>
            </a:fld>
            <a:endParaRPr lang="pt-BR" dirty="0" smtClean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4"/>
            <a:ext cx="6261652" cy="455482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794010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 dirty="0" smtClean="0"/>
              <a:t>Microsoft </a:t>
            </a:r>
            <a:r>
              <a:rPr lang="pt-BR" b="1" dirty="0" smtClean="0"/>
              <a:t>Excelência em Engenharia</a:t>
            </a:r>
            <a:endParaRPr lang="pt-BR" dirty="0" smtClean="0"/>
          </a:p>
        </p:txBody>
      </p:sp>
      <p:sp>
        <p:nvSpPr>
          <p:cNvPr id="43011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dirty="0" smtClean="0"/>
              <a:t>Confidencial da Microsoft</a:t>
            </a:r>
          </a:p>
        </p:txBody>
      </p:sp>
      <p:sp>
        <p:nvSpPr>
          <p:cNvPr id="43012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F76F4-FC11-42FE-9D94-04E3E6D16C06}" type="slidenum">
              <a:rPr lang="pt-BR" smtClean="0"/>
              <a:pPr/>
              <a:t>19</a:t>
            </a:fld>
            <a:endParaRPr lang="pt-BR" dirty="0" smtClean="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603230"/>
          </a:xfrm>
          <a:noFill/>
          <a:ln/>
        </p:spPr>
        <p:txBody>
          <a:bodyPr/>
          <a:lstStyle/>
          <a:p>
            <a:r>
              <a:rPr lang="pt-BR" dirty="0" smtClean="0"/>
              <a:t>A sua apresentação é a mais clara e direta possível? Considere mover o conteúdo extra para o apêndice.</a:t>
            </a:r>
          </a:p>
          <a:p>
            <a:r>
              <a:rPr lang="pt-BR" dirty="0" smtClean="0"/>
              <a:t>Use slides de apêndice para armazenar conteúdo ao qual você queira fazer referência durante o slide de Perguntas ou que possa ser útil para os participantes investigarem mais a fundo no futuro.</a:t>
            </a:r>
          </a:p>
          <a:p>
            <a:pPr>
              <a:buFontTx/>
              <a:buNone/>
            </a:pPr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225194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pt-BR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pt-BR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pt-BR" smtClean="0"/>
              <a:t>Clique para editar o estilo do subtítulo mestre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pt-BR" sz="2000" baseline="0"/>
            </a:lvl1pPr>
          </a:lstStyle>
          <a:p>
            <a:r>
              <a:rPr kumimoji="0" lang="pt-BR" dirty="0"/>
              <a:t>Logotipo da Empresa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pt-BR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pt-BR" sz="1800"/>
            </a:lvl1pPr>
          </a:lstStyle>
          <a:p>
            <a:r>
              <a:rPr kumimoji="0" lang="pt-BR" dirty="0"/>
              <a:t>Logotipo da Empresa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pt-BR"/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pt-BR" sz="3200">
                <a:latin typeface="+mn-lt"/>
              </a:defRPr>
            </a:lvl1pPr>
            <a:lvl2pPr eaLnBrk="1" latinLnBrk="0" hangingPunct="1">
              <a:defRPr kumimoji="0" lang="pt-BR" sz="2800">
                <a:latin typeface="+mn-lt"/>
              </a:defRPr>
            </a:lvl2pPr>
            <a:lvl3pPr eaLnBrk="1" latinLnBrk="0" hangingPunct="1">
              <a:defRPr kumimoji="0" lang="pt-BR" sz="2400">
                <a:latin typeface="+mn-lt"/>
              </a:defRPr>
            </a:lvl3pPr>
            <a:lvl4pPr eaLnBrk="1" latinLnBrk="0" hangingPunct="1">
              <a:defRPr kumimoji="0" lang="pt-BR" sz="2400">
                <a:latin typeface="+mn-lt"/>
              </a:defRPr>
            </a:lvl4pPr>
            <a:lvl5pPr eaLnBrk="1" latinLnBrk="0" hangingPunct="1">
              <a:defRPr kumimoji="0" lang="pt-BR" sz="2400">
                <a:latin typeface="+mn-lt"/>
              </a:defRPr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pt-BR"/>
            </a:lvl1pPr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pt-BR" sz="3200"/>
            </a:lvl1pPr>
            <a:lvl2pPr eaLnBrk="1" latinLnBrk="0" hangingPunct="1">
              <a:defRPr kumimoji="0" lang="pt-BR" sz="2800"/>
            </a:lvl2pPr>
            <a:lvl3pPr eaLnBrk="1" latinLnBrk="0" hangingPunct="1">
              <a:defRPr kumimoji="0" lang="pt-BR" sz="2400"/>
            </a:lvl3pPr>
            <a:lvl4pPr eaLnBrk="1" latinLnBrk="0" hangingPunct="1">
              <a:defRPr kumimoji="0" lang="pt-BR" sz="2000"/>
            </a:lvl4pPr>
            <a:lvl5pPr eaLnBrk="1" latinLnBrk="0" hangingPunct="1">
              <a:defRPr kumimoji="0" lang="pt-BR" sz="2000"/>
            </a:lvl5pPr>
            <a:lvl6pPr eaLnBrk="1" latinLnBrk="0" hangingPunct="1">
              <a:defRPr kumimoji="0" lang="pt-BR" sz="2000"/>
            </a:lvl6pPr>
            <a:lvl7pPr eaLnBrk="1" latinLnBrk="0" hangingPunct="1">
              <a:defRPr kumimoji="0" lang="pt-BR" sz="2000"/>
            </a:lvl7pPr>
            <a:lvl8pPr eaLnBrk="1" latinLnBrk="0" hangingPunct="1">
              <a:defRPr kumimoji="0" lang="pt-BR" sz="2000"/>
            </a:lvl8pPr>
            <a:lvl9pPr eaLnBrk="1" latinLnBrk="0" hangingPunct="1">
              <a:defRPr kumimoji="0" lang="pt-BR" sz="20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pt-BR" sz="3200"/>
            </a:lvl1pPr>
            <a:lvl2pPr marL="457200" indent="0" eaLnBrk="1" latinLnBrk="0" hangingPunct="1">
              <a:buNone/>
              <a:defRPr kumimoji="0" lang="pt-BR" sz="2800"/>
            </a:lvl2pPr>
            <a:lvl3pPr marL="914400" indent="0" eaLnBrk="1" latinLnBrk="0" hangingPunct="1">
              <a:buNone/>
              <a:defRPr kumimoji="0" lang="pt-BR" sz="2400"/>
            </a:lvl3pPr>
            <a:lvl4pPr marL="1371600" indent="0" eaLnBrk="1" latinLnBrk="0" hangingPunct="1">
              <a:buNone/>
              <a:defRPr kumimoji="0" lang="pt-BR" sz="2000"/>
            </a:lvl4pPr>
            <a:lvl5pPr marL="1828800" indent="0" eaLnBrk="1" latinLnBrk="0" hangingPunct="1">
              <a:buNone/>
              <a:defRPr kumimoji="0" lang="pt-BR" sz="2000"/>
            </a:lvl5pPr>
            <a:lvl6pPr marL="2286000" indent="0" eaLnBrk="1" latinLnBrk="0" hangingPunct="1">
              <a:buNone/>
              <a:defRPr kumimoji="0" lang="pt-BR" sz="2000"/>
            </a:lvl6pPr>
            <a:lvl7pPr marL="2743200" indent="0" eaLnBrk="1" latinLnBrk="0" hangingPunct="1">
              <a:buNone/>
              <a:defRPr kumimoji="0" lang="pt-BR" sz="2000"/>
            </a:lvl7pPr>
            <a:lvl8pPr marL="3200400" indent="0" eaLnBrk="1" latinLnBrk="0" hangingPunct="1">
              <a:buNone/>
              <a:defRPr kumimoji="0" lang="pt-BR" sz="2000"/>
            </a:lvl8pPr>
            <a:lvl9pPr marL="3657600" indent="0" eaLnBrk="1" latinLnBrk="0" hangingPunct="1">
              <a:buNone/>
              <a:defRPr kumimoji="0" lang="pt-BR" sz="2000"/>
            </a:lvl9pPr>
          </a:lstStyle>
          <a:p>
            <a:pPr eaLnBrk="1" latinLnBrk="0" hangingPunct="1"/>
            <a:r>
              <a:rPr lang="pt-BR" dirty="0" smtClean="0"/>
              <a:t>Clique no ícone para adicionar uma imagem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pt-BR" baseline="0"/>
            </a:lvl4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pt-BR" baseline="0"/>
            </a:lvl4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pt-BR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ente Plano de 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pt-BR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pt-BR" smtClean="0"/>
              <a:t>Clique para editar o título mestre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24/06/2016</a:t>
            </a:fld>
            <a:endParaRPr kumimoji="0"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‹nº›</a:t>
            </a:fld>
            <a:endParaRPr kumimoji="0" lang="pt-B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54" r:id="rId11"/>
    <p:sldLayoutId id="2147483655" r:id="rId12"/>
    <p:sldLayoutId id="2147483663" r:id="rId13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pt-B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pt-BR"/>
      </a:defPPr>
      <a:lvl1pPr marL="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rbp.org.br/revistas/etica-e-psicanalise/#collapse11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ASSOCIAÇÃO DE SONHOS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pt-BR" sz="2400" dirty="0" smtClean="0">
                <a:latin typeface="+mn-lt"/>
              </a:rPr>
              <a:t>Cibele M. M. di Battista Brandão</a:t>
            </a:r>
            <a:endParaRPr lang="pt-BR" sz="2400" dirty="0">
              <a:latin typeface="+mn-lt"/>
            </a:endParaRPr>
          </a:p>
          <a:p>
            <a:r>
              <a:rPr lang="pt-BR" sz="2400" dirty="0" smtClean="0">
                <a:latin typeface="+mn-lt"/>
              </a:rPr>
              <a:t>26 de junho de 2016</a:t>
            </a:r>
            <a:endParaRPr lang="pt-BR" sz="24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pt-BR" sz="3600" b="1" dirty="0" smtClean="0">
                <a:latin typeface="Baskerville Old Face" panose="02020602080505020303" pitchFamily="18" charset="0"/>
              </a:rPr>
              <a:t>I N T R O D U Ç Ã O</a:t>
            </a:r>
            <a:endParaRPr lang="pt-BR" sz="3600" b="1" dirty="0">
              <a:latin typeface="Baskerville Old Face" panose="0202060208050502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27584" y="620688"/>
            <a:ext cx="8077200" cy="604867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sz="4000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en-US" sz="40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5700" dirty="0" smtClean="0">
                <a:latin typeface="Baskerville Old Face" panose="02020602080505020303" pitchFamily="18" charset="0"/>
              </a:rPr>
              <a:t>A </a:t>
            </a:r>
            <a:r>
              <a:rPr lang="en-US" sz="5700" dirty="0">
                <a:latin typeface="Baskerville Old Face" panose="02020602080505020303" pitchFamily="18" charset="0"/>
              </a:rPr>
              <a:t>intersubjetividade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vem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tornando</a:t>
            </a:r>
            <a:r>
              <a:rPr lang="en-US" sz="5700" dirty="0">
                <a:latin typeface="Baskerville Old Face" panose="02020602080505020303" pitchFamily="18" charset="0"/>
              </a:rPr>
              <a:t>-se </a:t>
            </a:r>
            <a:r>
              <a:rPr lang="en-US" sz="5700" dirty="0">
                <a:latin typeface="Baskerville Old Face" panose="02020602080505020303" pitchFamily="18" charset="0"/>
              </a:rPr>
              <a:t>nos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últimos</a:t>
            </a:r>
            <a:r>
              <a:rPr lang="en-US" sz="5700" dirty="0">
                <a:latin typeface="Baskerville Old Face" panose="02020602080505020303" pitchFamily="18" charset="0"/>
              </a:rPr>
              <a:t> tempos, </a:t>
            </a:r>
            <a:r>
              <a:rPr lang="en-US" sz="5700" dirty="0">
                <a:latin typeface="Baskerville Old Face" panose="02020602080505020303" pitchFamily="18" charset="0"/>
              </a:rPr>
              <a:t>uma</a:t>
            </a:r>
            <a:r>
              <a:rPr lang="en-US" sz="5700" dirty="0">
                <a:latin typeface="Baskerville Old Face" panose="02020602080505020303" pitchFamily="18" charset="0"/>
              </a:rPr>
              <a:t> nova </a:t>
            </a:r>
            <a:r>
              <a:rPr lang="en-US" sz="5700" dirty="0">
                <a:latin typeface="Baskerville Old Face" panose="02020602080505020303" pitchFamily="18" charset="0"/>
              </a:rPr>
              <a:t>palavra</a:t>
            </a:r>
            <a:r>
              <a:rPr lang="en-US" sz="5700" dirty="0">
                <a:latin typeface="Baskerville Old Face" panose="02020602080505020303" pitchFamily="18" charset="0"/>
              </a:rPr>
              <a:t> que </a:t>
            </a:r>
            <a:r>
              <a:rPr lang="en-US" sz="5700" dirty="0">
                <a:latin typeface="Baskerville Old Face" panose="02020602080505020303" pitchFamily="18" charset="0"/>
              </a:rPr>
              <a:t>muitos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analistas</a:t>
            </a:r>
            <a:r>
              <a:rPr lang="en-US" sz="5700" dirty="0">
                <a:latin typeface="Baskerville Old Face" panose="02020602080505020303" pitchFamily="18" charset="0"/>
              </a:rPr>
              <a:t> de </a:t>
            </a:r>
            <a:r>
              <a:rPr lang="en-US" sz="5700" dirty="0">
                <a:latin typeface="Baskerville Old Face" panose="02020602080505020303" pitchFamily="18" charset="0"/>
              </a:rPr>
              <a:t>várias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escolas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diferentes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usam</a:t>
            </a:r>
            <a:r>
              <a:rPr lang="en-US" sz="5700" dirty="0">
                <a:latin typeface="Baskerville Old Face" panose="02020602080505020303" pitchFamily="18" charset="0"/>
              </a:rPr>
              <a:t> para </a:t>
            </a:r>
            <a:r>
              <a:rPr lang="en-US" sz="5700" dirty="0">
                <a:latin typeface="Baskerville Old Face" panose="02020602080505020303" pitchFamily="18" charset="0"/>
              </a:rPr>
              <a:t>tentar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transcender</a:t>
            </a:r>
            <a:r>
              <a:rPr lang="en-US" sz="5700" dirty="0">
                <a:latin typeface="Baskerville Old Face" panose="02020602080505020303" pitchFamily="18" charset="0"/>
              </a:rPr>
              <a:t> as </a:t>
            </a:r>
            <a:r>
              <a:rPr lang="en-US" sz="5700" dirty="0">
                <a:latin typeface="Baskerville Old Face" panose="02020602080505020303" pitchFamily="18" charset="0"/>
              </a:rPr>
              <a:t>limitações</a:t>
            </a:r>
            <a:r>
              <a:rPr lang="en-US" sz="5700" dirty="0">
                <a:latin typeface="Baskerville Old Face" panose="02020602080505020303" pitchFamily="18" charset="0"/>
              </a:rPr>
              <a:t> do </a:t>
            </a:r>
            <a:r>
              <a:rPr lang="en-US" sz="5700" dirty="0">
                <a:latin typeface="Baskerville Old Face" panose="02020602080505020303" pitchFamily="18" charset="0"/>
              </a:rPr>
              <a:t>conceito</a:t>
            </a:r>
            <a:r>
              <a:rPr lang="en-US" sz="5700" dirty="0">
                <a:latin typeface="Baskerville Old Face" panose="02020602080505020303" pitchFamily="18" charset="0"/>
              </a:rPr>
              <a:t> de contratransferência, que por sua </a:t>
            </a:r>
            <a:r>
              <a:rPr lang="en-US" sz="5700" dirty="0">
                <a:latin typeface="Baskerville Old Face" panose="02020602080505020303" pitchFamily="18" charset="0"/>
              </a:rPr>
              <a:t>vez</a:t>
            </a:r>
            <a:r>
              <a:rPr lang="en-US" sz="5700" dirty="0">
                <a:latin typeface="Baskerville Old Face" panose="02020602080505020303" pitchFamily="18" charset="0"/>
              </a:rPr>
              <a:t>, </a:t>
            </a:r>
            <a:r>
              <a:rPr lang="en-US" sz="5700" dirty="0">
                <a:latin typeface="Baskerville Old Face" panose="02020602080505020303" pitchFamily="18" charset="0"/>
              </a:rPr>
              <a:t>deriva</a:t>
            </a:r>
            <a:r>
              <a:rPr lang="en-US" sz="5700" dirty="0">
                <a:latin typeface="Baskerville Old Face" panose="02020602080505020303" pitchFamily="18" charset="0"/>
              </a:rPr>
              <a:t> de um </a:t>
            </a:r>
            <a:r>
              <a:rPr lang="en-US" sz="5700" dirty="0">
                <a:latin typeface="Baskerville Old Face" panose="02020602080505020303" pitchFamily="18" charset="0"/>
              </a:rPr>
              <a:t>modelo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impessoal</a:t>
            </a:r>
            <a:r>
              <a:rPr lang="en-US" sz="5700" dirty="0">
                <a:latin typeface="Baskerville Old Face" panose="02020602080505020303" pitchFamily="18" charset="0"/>
              </a:rPr>
              <a:t>. </a:t>
            </a:r>
            <a:r>
              <a:rPr lang="en-US" sz="5700" dirty="0">
                <a:latin typeface="Baskerville Old Face" panose="02020602080505020303" pitchFamily="18" charset="0"/>
              </a:rPr>
              <a:t>Nas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mãos</a:t>
            </a:r>
            <a:r>
              <a:rPr lang="en-US" sz="5700" dirty="0">
                <a:latin typeface="Baskerville Old Face" panose="02020602080505020303" pitchFamily="18" charset="0"/>
              </a:rPr>
              <a:t> de Thomas Ogden ela se </a:t>
            </a:r>
            <a:r>
              <a:rPr lang="en-US" sz="5700" dirty="0">
                <a:latin typeface="Baskerville Old Face" panose="02020602080505020303" pitchFamily="18" charset="0"/>
              </a:rPr>
              <a:t>torna</a:t>
            </a:r>
            <a:r>
              <a:rPr lang="en-US" sz="5700" dirty="0">
                <a:latin typeface="Baskerville Old Face" panose="02020602080505020303" pitchFamily="18" charset="0"/>
              </a:rPr>
              <a:t> um </a:t>
            </a:r>
            <a:r>
              <a:rPr lang="en-US" sz="5700" dirty="0">
                <a:latin typeface="Baskerville Old Face" panose="02020602080505020303" pitchFamily="18" charset="0"/>
              </a:rPr>
              <a:t>instrumento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dinâmico</a:t>
            </a:r>
            <a:r>
              <a:rPr lang="en-US" sz="5700" dirty="0">
                <a:latin typeface="Baskerville Old Face" panose="02020602080505020303" pitchFamily="18" charset="0"/>
              </a:rPr>
              <a:t> para </a:t>
            </a:r>
            <a:r>
              <a:rPr lang="en-US" sz="5700" dirty="0">
                <a:latin typeface="Baskerville Old Face" panose="02020602080505020303" pitchFamily="18" charset="0"/>
              </a:rPr>
              <a:t>capturar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os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fantasmas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subjetivos</a:t>
            </a:r>
            <a:r>
              <a:rPr lang="en-US" sz="5700" dirty="0">
                <a:latin typeface="Baskerville Old Face" panose="02020602080505020303" pitchFamily="18" charset="0"/>
              </a:rPr>
              <a:t>/</a:t>
            </a:r>
            <a:r>
              <a:rPr lang="en-US" sz="5700" dirty="0">
                <a:latin typeface="Baskerville Old Face" panose="02020602080505020303" pitchFamily="18" charset="0"/>
              </a:rPr>
              <a:t>intersubjetivos</a:t>
            </a:r>
            <a:r>
              <a:rPr lang="en-US" sz="5700" dirty="0">
                <a:latin typeface="Baskerville Old Face" panose="02020602080505020303" pitchFamily="18" charset="0"/>
              </a:rPr>
              <a:t> do </a:t>
            </a:r>
            <a:r>
              <a:rPr lang="en-US" sz="5700" dirty="0">
                <a:latin typeface="Baskerville Old Face" panose="02020602080505020303" pitchFamily="18" charset="0"/>
              </a:rPr>
              <a:t>consultório</a:t>
            </a:r>
            <a:r>
              <a:rPr lang="en-US" sz="5700" dirty="0">
                <a:latin typeface="Baskerville Old Face" panose="02020602080505020303" pitchFamily="18" charset="0"/>
              </a:rPr>
              <a:t>. </a:t>
            </a:r>
            <a:r>
              <a:rPr lang="en-US" sz="5700" dirty="0">
                <a:latin typeface="Baskerville Old Face" panose="02020602080505020303" pitchFamily="18" charset="0"/>
              </a:rPr>
              <a:t>Ele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afirma</a:t>
            </a:r>
            <a:r>
              <a:rPr lang="en-US" sz="5700" dirty="0">
                <a:latin typeface="Baskerville Old Face" panose="02020602080505020303" pitchFamily="18" charset="0"/>
              </a:rPr>
              <a:t> que o </a:t>
            </a:r>
            <a:r>
              <a:rPr lang="en-US" sz="5700" dirty="0">
                <a:latin typeface="Baskerville Old Face" panose="02020602080505020303" pitchFamily="18" charset="0"/>
              </a:rPr>
              <a:t>sonho</a:t>
            </a:r>
            <a:r>
              <a:rPr lang="en-US" sz="5700" dirty="0">
                <a:latin typeface="Baskerville Old Face" panose="02020602080505020303" pitchFamily="18" charset="0"/>
              </a:rPr>
              <a:t>, </a:t>
            </a:r>
            <a:r>
              <a:rPr lang="en-US" sz="5700" dirty="0">
                <a:latin typeface="Baskerville Old Face" panose="02020602080505020303" pitchFamily="18" charset="0"/>
              </a:rPr>
              <a:t>sonhado</a:t>
            </a:r>
            <a:r>
              <a:rPr lang="en-US" sz="5700" dirty="0">
                <a:latin typeface="Baskerville Old Face" panose="02020602080505020303" pitchFamily="18" charset="0"/>
              </a:rPr>
              <a:t> no </a:t>
            </a:r>
            <a:r>
              <a:rPr lang="en-US" sz="5700" dirty="0">
                <a:latin typeface="Baskerville Old Face" panose="02020602080505020303" pitchFamily="18" charset="0"/>
              </a:rPr>
              <a:t>decorrer</a:t>
            </a:r>
            <a:r>
              <a:rPr lang="en-US" sz="5700" dirty="0">
                <a:latin typeface="Baskerville Old Face" panose="02020602080505020303" pitchFamily="18" charset="0"/>
              </a:rPr>
              <a:t> da </a:t>
            </a:r>
            <a:r>
              <a:rPr lang="en-US" sz="5700" dirty="0">
                <a:latin typeface="Baskerville Old Face" panose="02020602080505020303" pitchFamily="18" charset="0"/>
              </a:rPr>
              <a:t>análise</a:t>
            </a:r>
            <a:r>
              <a:rPr lang="en-US" sz="5700" dirty="0">
                <a:latin typeface="Baskerville Old Face" panose="02020602080505020303" pitchFamily="18" charset="0"/>
              </a:rPr>
              <a:t>, </a:t>
            </a:r>
            <a:r>
              <a:rPr lang="en-US" sz="5700" dirty="0">
                <a:latin typeface="Baskerville Old Face" panose="02020602080505020303" pitchFamily="18" charset="0"/>
              </a:rPr>
              <a:t>representa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uma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manifestação</a:t>
            </a:r>
            <a:r>
              <a:rPr lang="en-US" sz="5700" dirty="0">
                <a:latin typeface="Baskerville Old Face" panose="02020602080505020303" pitchFamily="18" charset="0"/>
              </a:rPr>
              <a:t> do </a:t>
            </a:r>
            <a:r>
              <a:rPr lang="en-US" sz="5700" dirty="0">
                <a:latin typeface="Baskerville Old Face" panose="02020602080505020303" pitchFamily="18" charset="0"/>
              </a:rPr>
              <a:t>terceiro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analítico</a:t>
            </a:r>
            <a:r>
              <a:rPr lang="en-US" sz="5700" dirty="0">
                <a:latin typeface="Baskerville Old Face" panose="02020602080505020303" pitchFamily="18" charset="0"/>
              </a:rPr>
              <a:t>, </a:t>
            </a:r>
            <a:r>
              <a:rPr lang="en-US" sz="5700" dirty="0">
                <a:latin typeface="Baskerville Old Face" panose="02020602080505020303" pitchFamily="18" charset="0"/>
              </a:rPr>
              <a:t>ele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propõe</a:t>
            </a:r>
            <a:r>
              <a:rPr lang="en-US" sz="5700" dirty="0">
                <a:latin typeface="Baskerville Old Face" panose="02020602080505020303" pitchFamily="18" charset="0"/>
              </a:rPr>
              <a:t> que se revise </a:t>
            </a:r>
            <a:r>
              <a:rPr lang="en-US" sz="5700" dirty="0">
                <a:latin typeface="Baskerville Old Face" panose="02020602080505020303" pitchFamily="18" charset="0"/>
              </a:rPr>
              <a:t>tanto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os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aspectos</a:t>
            </a:r>
            <a:r>
              <a:rPr lang="en-US" sz="5700" dirty="0">
                <a:latin typeface="Baskerville Old Face" panose="02020602080505020303" pitchFamily="18" charset="0"/>
              </a:rPr>
              <a:t> da </a:t>
            </a:r>
            <a:r>
              <a:rPr lang="en-US" sz="5700" dirty="0">
                <a:latin typeface="Baskerville Old Face" panose="02020602080505020303" pitchFamily="18" charset="0"/>
              </a:rPr>
              <a:t>técnica</a:t>
            </a:r>
            <a:r>
              <a:rPr lang="en-US" sz="5700" dirty="0">
                <a:latin typeface="Baskerville Old Face" panose="02020602080505020303" pitchFamily="18" charset="0"/>
              </a:rPr>
              <a:t> da </a:t>
            </a:r>
            <a:r>
              <a:rPr lang="en-US" sz="5700" dirty="0">
                <a:latin typeface="Baskerville Old Face" panose="02020602080505020303" pitchFamily="18" charset="0"/>
              </a:rPr>
              <a:t>análise</a:t>
            </a:r>
            <a:r>
              <a:rPr lang="en-US" sz="5700" dirty="0">
                <a:latin typeface="Baskerville Old Face" panose="02020602080505020303" pitchFamily="18" charset="0"/>
              </a:rPr>
              <a:t> dos </a:t>
            </a:r>
            <a:r>
              <a:rPr lang="en-US" sz="5700" dirty="0">
                <a:latin typeface="Baskerville Old Face" panose="02020602080505020303" pitchFamily="18" charset="0"/>
              </a:rPr>
              <a:t>sonhos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como</a:t>
            </a:r>
            <a:r>
              <a:rPr lang="en-US" sz="5700" dirty="0">
                <a:latin typeface="Baskerville Old Face" panose="02020602080505020303" pitchFamily="18" charset="0"/>
              </a:rPr>
              <a:t> o </a:t>
            </a:r>
            <a:r>
              <a:rPr lang="en-US" sz="5700" dirty="0">
                <a:latin typeface="Baskerville Old Face" panose="02020602080505020303" pitchFamily="18" charset="0"/>
              </a:rPr>
              <a:t>uso</a:t>
            </a:r>
            <a:r>
              <a:rPr lang="en-US" sz="5700" dirty="0">
                <a:latin typeface="Baskerville Old Face" panose="02020602080505020303" pitchFamily="18" charset="0"/>
              </a:rPr>
              <a:t> de </a:t>
            </a:r>
            <a:r>
              <a:rPr lang="en-US" sz="5700" dirty="0">
                <a:latin typeface="Baskerville Old Face" panose="02020602080505020303" pitchFamily="18" charset="0"/>
              </a:rPr>
              <a:t>linguagem</a:t>
            </a:r>
            <a:r>
              <a:rPr lang="en-US" sz="5700" dirty="0">
                <a:latin typeface="Baskerville Old Face" panose="02020602080505020303" pitchFamily="18" charset="0"/>
              </a:rPr>
              <a:t> para </a:t>
            </a:r>
            <a:r>
              <a:rPr lang="en-US" sz="5700" dirty="0">
                <a:latin typeface="Baskerville Old Face" panose="02020602080505020303" pitchFamily="18" charset="0"/>
              </a:rPr>
              <a:t>aprender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transmitir</a:t>
            </a:r>
            <a:r>
              <a:rPr lang="en-US" sz="5700" dirty="0">
                <a:latin typeface="Baskerville Old Face" panose="02020602080505020303" pitchFamily="18" charset="0"/>
              </a:rPr>
              <a:t> o </a:t>
            </a:r>
            <a:r>
              <a:rPr lang="en-US" sz="5700" dirty="0">
                <a:latin typeface="Baskerville Old Face" panose="02020602080505020303" pitchFamily="18" charset="0"/>
              </a:rPr>
              <a:t>sentido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dessa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interação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delicada</a:t>
            </a:r>
            <a:r>
              <a:rPr lang="en-US" sz="5700" dirty="0">
                <a:latin typeface="Baskerville Old Face" panose="02020602080505020303" pitchFamily="18" charset="0"/>
              </a:rPr>
              <a:t> de </a:t>
            </a:r>
            <a:r>
              <a:rPr lang="en-US" sz="5700" dirty="0">
                <a:latin typeface="Baskerville Old Face" panose="02020602080505020303" pitchFamily="18" charset="0"/>
              </a:rPr>
              <a:t>vitalidade</a:t>
            </a:r>
            <a:r>
              <a:rPr lang="en-US" sz="5700" dirty="0">
                <a:latin typeface="Baskerville Old Face" panose="02020602080505020303" pitchFamily="18" charset="0"/>
              </a:rPr>
              <a:t> e de </a:t>
            </a:r>
            <a:r>
              <a:rPr lang="en-US" sz="5700" dirty="0">
                <a:latin typeface="Baskerville Old Face" panose="02020602080505020303" pitchFamily="18" charset="0"/>
              </a:rPr>
              <a:t>desvitalização</a:t>
            </a:r>
            <a:r>
              <a:rPr lang="en-US" sz="5700" dirty="0">
                <a:latin typeface="Baskerville Old Face" panose="02020602080505020303" pitchFamily="18" charset="0"/>
              </a:rPr>
              <a:t> da </a:t>
            </a:r>
            <a:r>
              <a:rPr lang="en-US" sz="5700" dirty="0">
                <a:latin typeface="Baskerville Old Face" panose="02020602080505020303" pitchFamily="18" charset="0"/>
              </a:rPr>
              <a:t>experiência</a:t>
            </a:r>
            <a:r>
              <a:rPr lang="en-US" sz="5700" dirty="0">
                <a:latin typeface="Baskerville Old Face" panose="02020602080505020303" pitchFamily="18" charset="0"/>
              </a:rPr>
              <a:t> </a:t>
            </a:r>
            <a:r>
              <a:rPr lang="en-US" sz="5700" dirty="0">
                <a:latin typeface="Baskerville Old Face" panose="02020602080505020303" pitchFamily="18" charset="0"/>
              </a:rPr>
              <a:t>humana</a:t>
            </a:r>
            <a:r>
              <a:rPr lang="en-US" sz="5700" dirty="0">
                <a:latin typeface="Baskerville Old Face" panose="02020602080505020303" pitchFamily="18" charset="0"/>
              </a:rPr>
              <a:t>.</a:t>
            </a:r>
            <a:endParaRPr lang="pt-BR" sz="5700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pt-BR" sz="4800" dirty="0" smtClean="0"/>
              <a:t> </a:t>
            </a:r>
            <a:endParaRPr lang="pt-BR" sz="4800" dirty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980728" y="227281"/>
            <a:ext cx="7560840" cy="187693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sz="3200" b="1" dirty="0" smtClean="0">
                <a:latin typeface="Baskerville Old Face" panose="02020602080505020303" pitchFamily="18" charset="0"/>
              </a:rPr>
              <a:t>         ANALISANDO FORMAS</a:t>
            </a:r>
          </a:p>
          <a:p>
            <a:pPr algn="ctr"/>
            <a:r>
              <a:rPr lang="en-US" sz="3200" b="1" dirty="0" smtClean="0">
                <a:latin typeface="Baskerville Old Face" panose="02020602080505020303" pitchFamily="18" charset="0"/>
              </a:rPr>
              <a:t>            DE VITALIDADE  </a:t>
            </a:r>
            <a:r>
              <a:rPr lang="en-US" sz="3200" b="1" dirty="0">
                <a:latin typeface="Baskerville Old Face" panose="02020602080505020303" pitchFamily="18" charset="0"/>
              </a:rPr>
              <a:t>E DE </a:t>
            </a:r>
            <a:endParaRPr lang="en-US" sz="3200" b="1" dirty="0" smtClean="0">
              <a:latin typeface="Baskerville Old Face" panose="02020602080505020303" pitchFamily="18" charset="0"/>
            </a:endParaRPr>
          </a:p>
          <a:p>
            <a:pPr algn="ctr"/>
            <a:r>
              <a:rPr lang="en-US" sz="3200" b="1" dirty="0" smtClean="0">
                <a:latin typeface="Baskerville Old Face" panose="02020602080505020303" pitchFamily="18" charset="0"/>
              </a:rPr>
              <a:t>            DESVITALIZAÇÃO</a:t>
            </a:r>
          </a:p>
          <a:p>
            <a:endParaRPr lang="pt-BR" sz="3500" dirty="0"/>
          </a:p>
          <a:p>
            <a:endParaRPr lang="pt-BR" sz="2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0"/>
            <a:ext cx="7765662" cy="1647612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1197" y="2331496"/>
            <a:ext cx="8724286" cy="4549719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pPr algn="just"/>
            <a:r>
              <a:rPr lang="en-US" sz="3600" dirty="0" smtClean="0">
                <a:latin typeface="Baskerville Old Face" panose="02020602080505020303" pitchFamily="18" charset="0"/>
              </a:rPr>
              <a:t>Ogden </a:t>
            </a:r>
            <a:r>
              <a:rPr lang="en-US" sz="3600" dirty="0">
                <a:latin typeface="Baskerville Old Face" panose="02020602080505020303" pitchFamily="18" charset="0"/>
              </a:rPr>
              <a:t>nesse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artigo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relata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sonhos</a:t>
            </a:r>
            <a:r>
              <a:rPr lang="en-US" sz="3600" dirty="0">
                <a:latin typeface="Baskerville Old Face" panose="02020602080505020303" pitchFamily="18" charset="0"/>
              </a:rPr>
              <a:t> de </a:t>
            </a:r>
            <a:r>
              <a:rPr lang="en-US" sz="3600" dirty="0">
                <a:latin typeface="Baskerville Old Face" panose="02020602080505020303" pitchFamily="18" charset="0"/>
              </a:rPr>
              <a:t>pacientes</a:t>
            </a:r>
            <a:r>
              <a:rPr lang="en-US" sz="3600" dirty="0">
                <a:latin typeface="Baskerville Old Face" panose="02020602080505020303" pitchFamily="18" charset="0"/>
              </a:rPr>
              <a:t> para </a:t>
            </a:r>
            <a:r>
              <a:rPr lang="en-US" sz="3600" dirty="0">
                <a:latin typeface="Baskerville Old Face" panose="02020602080505020303" pitchFamily="18" charset="0"/>
              </a:rPr>
              <a:t>mostrar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modos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pelos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quais</a:t>
            </a:r>
            <a:r>
              <a:rPr lang="en-US" sz="3600" dirty="0">
                <a:latin typeface="Baskerville Old Face" panose="02020602080505020303" pitchFamily="18" charset="0"/>
              </a:rPr>
              <a:t> se </a:t>
            </a:r>
            <a:r>
              <a:rPr lang="en-US" sz="3600" dirty="0">
                <a:latin typeface="Baskerville Old Face" panose="02020602080505020303" pitchFamily="18" charset="0"/>
              </a:rPr>
              <a:t>gera</a:t>
            </a:r>
            <a:r>
              <a:rPr lang="en-US" sz="3600" dirty="0">
                <a:latin typeface="Baskerville Old Face" panose="02020602080505020303" pitchFamily="18" charset="0"/>
              </a:rPr>
              <a:t> e se </a:t>
            </a:r>
            <a:r>
              <a:rPr lang="en-US" sz="3600" dirty="0">
                <a:latin typeface="Baskerville Old Face" panose="02020602080505020303" pitchFamily="18" charset="0"/>
              </a:rPr>
              <a:t>vivencia</a:t>
            </a:r>
            <a:r>
              <a:rPr lang="en-US" sz="3600" dirty="0">
                <a:latin typeface="Baskerville Old Face" panose="02020602080505020303" pitchFamily="18" charset="0"/>
              </a:rPr>
              <a:t> no, e </a:t>
            </a:r>
            <a:r>
              <a:rPr lang="en-US" sz="3600" dirty="0">
                <a:latin typeface="Baskerville Old Face" panose="02020602080505020303" pitchFamily="18" charset="0"/>
              </a:rPr>
              <a:t>por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meio</a:t>
            </a:r>
            <a:r>
              <a:rPr lang="en-US" sz="3600" dirty="0">
                <a:latin typeface="Baskerville Old Face" panose="02020602080505020303" pitchFamily="18" charset="0"/>
              </a:rPr>
              <a:t> do </a:t>
            </a:r>
            <a:r>
              <a:rPr lang="en-US" sz="3600" b="1" dirty="0">
                <a:latin typeface="Baskerville Old Face" panose="02020602080505020303" pitchFamily="18" charset="0"/>
              </a:rPr>
              <a:t>terceiro</a:t>
            </a:r>
            <a:r>
              <a:rPr lang="en-US" sz="3600" b="1" dirty="0">
                <a:latin typeface="Baskerville Old Face" panose="02020602080505020303" pitchFamily="18" charset="0"/>
              </a:rPr>
              <a:t> </a:t>
            </a:r>
            <a:r>
              <a:rPr lang="en-US" sz="3600" b="1" dirty="0">
                <a:latin typeface="Baskerville Old Face" panose="02020602080505020303" pitchFamily="18" charset="0"/>
              </a:rPr>
              <a:t>analítico</a:t>
            </a:r>
            <a:r>
              <a:rPr lang="en-US" sz="3600" b="1" dirty="0">
                <a:latin typeface="Baskerville Old Face" panose="02020602080505020303" pitchFamily="18" charset="0"/>
              </a:rPr>
              <a:t> </a:t>
            </a:r>
            <a:r>
              <a:rPr lang="en-US" sz="3600" b="1" dirty="0">
                <a:latin typeface="Baskerville Old Face" panose="02020602080505020303" pitchFamily="18" charset="0"/>
              </a:rPr>
              <a:t>intersubjetivo</a:t>
            </a:r>
            <a:r>
              <a:rPr lang="en-US" sz="3600" dirty="0">
                <a:latin typeface="Baskerville Old Face" panose="02020602080505020303" pitchFamily="18" charset="0"/>
              </a:rPr>
              <a:t>, </a:t>
            </a:r>
            <a:r>
              <a:rPr lang="en-US" sz="3600" dirty="0">
                <a:latin typeface="Baskerville Old Face" panose="02020602080505020303" pitchFamily="18" charset="0"/>
              </a:rPr>
              <a:t>os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sentimentos</a:t>
            </a:r>
            <a:r>
              <a:rPr lang="en-US" sz="3600" dirty="0">
                <a:latin typeface="Baskerville Old Face" panose="02020602080505020303" pitchFamily="18" charset="0"/>
              </a:rPr>
              <a:t> de </a:t>
            </a:r>
            <a:r>
              <a:rPr lang="en-US" sz="3600" dirty="0">
                <a:latin typeface="Baskerville Old Face" panose="02020602080505020303" pitchFamily="18" charset="0"/>
              </a:rPr>
              <a:t>vitalidade</a:t>
            </a:r>
            <a:r>
              <a:rPr lang="en-US" sz="3600" dirty="0">
                <a:latin typeface="Baskerville Old Face" panose="02020602080505020303" pitchFamily="18" charset="0"/>
              </a:rPr>
              <a:t> e </a:t>
            </a:r>
            <a:r>
              <a:rPr lang="en-US" sz="3600" dirty="0">
                <a:latin typeface="Baskerville Old Face" panose="02020602080505020303" pitchFamily="18" charset="0"/>
              </a:rPr>
              <a:t>desvitalização</a:t>
            </a:r>
            <a:r>
              <a:rPr lang="en-US" sz="3600" dirty="0">
                <a:latin typeface="Baskerville Old Face" panose="02020602080505020303" pitchFamily="18" charset="0"/>
              </a:rPr>
              <a:t>. O </a:t>
            </a:r>
            <a:r>
              <a:rPr lang="en-US" sz="3600" dirty="0">
                <a:latin typeface="Baskerville Old Face" panose="02020602080505020303" pitchFamily="18" charset="0"/>
              </a:rPr>
              <a:t>analista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tenta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criar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significado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analítico</a:t>
            </a:r>
            <a:r>
              <a:rPr lang="en-US" sz="3600" dirty="0">
                <a:latin typeface="Baskerville Old Face" panose="02020602080505020303" pitchFamily="18" charset="0"/>
              </a:rPr>
              <a:t> a </a:t>
            </a:r>
            <a:r>
              <a:rPr lang="en-US" sz="3600" dirty="0">
                <a:latin typeface="Baskerville Old Face" panose="02020602080505020303" pitchFamily="18" charset="0"/>
              </a:rPr>
              <a:t>partir</a:t>
            </a:r>
            <a:r>
              <a:rPr lang="en-US" sz="3600" dirty="0">
                <a:latin typeface="Baskerville Old Face" panose="02020602080505020303" pitchFamily="18" charset="0"/>
              </a:rPr>
              <a:t> do que </a:t>
            </a:r>
            <a:r>
              <a:rPr lang="en-US" sz="3600" dirty="0">
                <a:latin typeface="Baskerville Old Face" panose="02020602080505020303" pitchFamily="18" charset="0"/>
              </a:rPr>
              <a:t>estava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inconscientemente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presente</a:t>
            </a:r>
            <a:r>
              <a:rPr lang="en-US" sz="3600" dirty="0">
                <a:latin typeface="Baskerville Old Face" panose="02020602080505020303" pitchFamily="18" charset="0"/>
              </a:rPr>
              <a:t> e </a:t>
            </a:r>
            <a:r>
              <a:rPr lang="en-US" sz="3600" dirty="0">
                <a:latin typeface="Baskerville Old Face" panose="02020602080505020303" pitchFamily="18" charset="0"/>
              </a:rPr>
              <a:t>dá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intensa</a:t>
            </a:r>
            <a:r>
              <a:rPr lang="en-US" sz="3600" dirty="0">
                <a:latin typeface="Baskerville Old Face" panose="02020602080505020303" pitchFamily="18" charset="0"/>
              </a:rPr>
              <a:t> forma </a:t>
            </a:r>
            <a:r>
              <a:rPr lang="en-US" sz="3600" dirty="0">
                <a:latin typeface="Baskerville Old Face" panose="02020602080505020303" pitchFamily="18" charset="0"/>
              </a:rPr>
              <a:t>ao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encontro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analítico</a:t>
            </a:r>
            <a:r>
              <a:rPr lang="en-US" sz="3600" dirty="0">
                <a:latin typeface="Baskerville Old Face" panose="02020602080505020303" pitchFamily="18" charset="0"/>
              </a:rPr>
              <a:t>. </a:t>
            </a:r>
            <a:r>
              <a:rPr lang="en-US" sz="3600" dirty="0">
                <a:latin typeface="Baskerville Old Face" panose="02020602080505020303" pitchFamily="18" charset="0"/>
              </a:rPr>
              <a:t>Por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intermédio</a:t>
            </a:r>
            <a:r>
              <a:rPr lang="en-US" sz="3600" dirty="0">
                <a:latin typeface="Baskerville Old Face" panose="02020602080505020303" pitchFamily="18" charset="0"/>
              </a:rPr>
              <a:t> do </a:t>
            </a:r>
            <a:r>
              <a:rPr lang="en-US" sz="3600" dirty="0">
                <a:latin typeface="Baskerville Old Face" panose="02020602080505020303" pitchFamily="18" charset="0"/>
              </a:rPr>
              <a:t>uso</a:t>
            </a:r>
            <a:r>
              <a:rPr lang="en-US" sz="3600" dirty="0">
                <a:latin typeface="Baskerville Old Face" panose="02020602080505020303" pitchFamily="18" charset="0"/>
              </a:rPr>
              <a:t> de reveries, </a:t>
            </a:r>
            <a:r>
              <a:rPr lang="en-US" sz="3600" dirty="0">
                <a:latin typeface="Baskerville Old Face" panose="02020602080505020303" pitchFamily="18" charset="0"/>
              </a:rPr>
              <a:t>pensamentos</a:t>
            </a:r>
            <a:r>
              <a:rPr lang="en-US" sz="3600" dirty="0">
                <a:latin typeface="Baskerville Old Face" panose="02020602080505020303" pitchFamily="18" charset="0"/>
              </a:rPr>
              <a:t>, </a:t>
            </a:r>
            <a:r>
              <a:rPr lang="en-US" sz="3600" dirty="0">
                <a:latin typeface="Baskerville Old Face" panose="02020602080505020303" pitchFamily="18" charset="0"/>
              </a:rPr>
              <a:t>sentimentos</a:t>
            </a:r>
            <a:r>
              <a:rPr lang="en-US" sz="3600" dirty="0">
                <a:latin typeface="Baskerville Old Face" panose="02020602080505020303" pitchFamily="18" charset="0"/>
              </a:rPr>
              <a:t> e </a:t>
            </a:r>
            <a:r>
              <a:rPr lang="en-US" sz="3600" dirty="0">
                <a:latin typeface="Baskerville Old Face" panose="02020602080505020303" pitchFamily="18" charset="0"/>
              </a:rPr>
              <a:t>sensações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cotidianas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particulares</a:t>
            </a:r>
            <a:r>
              <a:rPr lang="en-US" sz="3600" dirty="0">
                <a:latin typeface="Baskerville Old Face" panose="02020602080505020303" pitchFamily="18" charset="0"/>
              </a:rPr>
              <a:t> do </a:t>
            </a:r>
            <a:r>
              <a:rPr lang="en-US" sz="3600" dirty="0">
                <a:latin typeface="Baskerville Old Face" panose="02020602080505020303" pitchFamily="18" charset="0"/>
              </a:rPr>
              <a:t>analista</a:t>
            </a:r>
            <a:r>
              <a:rPr lang="en-US" sz="3600" dirty="0">
                <a:latin typeface="Baskerville Old Face" panose="02020602080505020303" pitchFamily="18" charset="0"/>
              </a:rPr>
              <a:t> (que, com </a:t>
            </a:r>
            <a:r>
              <a:rPr lang="en-US" sz="3600" dirty="0">
                <a:latin typeface="Baskerville Old Face" panose="02020602080505020303" pitchFamily="18" charset="0"/>
              </a:rPr>
              <a:t>frequência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não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previam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estar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relacionados</a:t>
            </a:r>
            <a:r>
              <a:rPr lang="en-US" sz="3600" dirty="0">
                <a:latin typeface="Baskerville Old Face" panose="02020602080505020303" pitchFamily="18" charset="0"/>
              </a:rPr>
              <a:t> com o </a:t>
            </a:r>
            <a:r>
              <a:rPr lang="en-US" sz="3600" dirty="0">
                <a:latin typeface="Baskerville Old Face" panose="02020602080505020303" pitchFamily="18" charset="0"/>
              </a:rPr>
              <a:t>paciente</a:t>
            </a:r>
            <a:r>
              <a:rPr lang="en-US" sz="3600" dirty="0">
                <a:latin typeface="Baskerville Old Face" panose="02020602080505020303" pitchFamily="18" charset="0"/>
              </a:rPr>
              <a:t>) </a:t>
            </a:r>
            <a:r>
              <a:rPr lang="en-US" sz="3600" dirty="0">
                <a:latin typeface="Baskerville Old Face" panose="02020602080505020303" pitchFamily="18" charset="0"/>
              </a:rPr>
              <a:t>geram</a:t>
            </a:r>
            <a:r>
              <a:rPr lang="en-US" sz="3600" dirty="0">
                <a:latin typeface="Baskerville Old Face" panose="02020602080505020303" pitchFamily="18" charset="0"/>
              </a:rPr>
              <a:t>-se </a:t>
            </a:r>
            <a:r>
              <a:rPr lang="en-US" sz="3600" dirty="0">
                <a:latin typeface="Baskerville Old Face" panose="02020602080505020303" pitchFamily="18" charset="0"/>
              </a:rPr>
              <a:t>significados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específicos</a:t>
            </a:r>
            <a:r>
              <a:rPr lang="en-US" sz="3600" dirty="0">
                <a:latin typeface="Baskerville Old Face" panose="02020602080505020303" pitchFamily="18" charset="0"/>
              </a:rPr>
              <a:t>, </a:t>
            </a:r>
            <a:r>
              <a:rPr lang="en-US" sz="3600" dirty="0">
                <a:latin typeface="Baskerville Old Face" panose="02020602080505020303" pitchFamily="18" charset="0"/>
              </a:rPr>
              <a:t>simbolizados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verbalmente</a:t>
            </a:r>
            <a:r>
              <a:rPr lang="en-US" sz="3600" dirty="0">
                <a:latin typeface="Baskerville Old Face" panose="02020602080505020303" pitchFamily="18" charset="0"/>
              </a:rPr>
              <a:t> e, </a:t>
            </a:r>
            <a:r>
              <a:rPr lang="en-US" sz="3600" dirty="0">
                <a:latin typeface="Baskerville Old Face" panose="02020602080505020303" pitchFamily="18" charset="0"/>
              </a:rPr>
              <a:t>finalmente</a:t>
            </a:r>
            <a:r>
              <a:rPr lang="en-US" sz="3600" dirty="0">
                <a:latin typeface="Baskerville Old Face" panose="02020602080505020303" pitchFamily="18" charset="0"/>
              </a:rPr>
              <a:t>, </a:t>
            </a:r>
            <a:r>
              <a:rPr lang="en-US" sz="3600" dirty="0">
                <a:latin typeface="Baskerville Old Face" panose="02020602080505020303" pitchFamily="18" charset="0"/>
              </a:rPr>
              <a:t>usados</a:t>
            </a:r>
            <a:r>
              <a:rPr lang="en-US" sz="3600" dirty="0">
                <a:latin typeface="Baskerville Old Face" panose="02020602080505020303" pitchFamily="18" charset="0"/>
              </a:rPr>
              <a:t> no </a:t>
            </a:r>
            <a:r>
              <a:rPr lang="en-US" sz="3600" dirty="0">
                <a:latin typeface="Baskerville Old Face" panose="02020602080505020303" pitchFamily="18" charset="0"/>
              </a:rPr>
              <a:t>processo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interpretativo</a:t>
            </a:r>
            <a:r>
              <a:rPr lang="en-US" sz="3600" dirty="0">
                <a:latin typeface="Baskerville Old Face" panose="02020602080505020303" pitchFamily="18" charset="0"/>
              </a:rPr>
              <a:t>. A </a:t>
            </a:r>
            <a:r>
              <a:rPr lang="en-US" sz="3600" dirty="0">
                <a:latin typeface="Baskerville Old Face" panose="02020602080505020303" pitchFamily="18" charset="0"/>
              </a:rPr>
              <a:t>qualidade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específica</a:t>
            </a:r>
            <a:r>
              <a:rPr lang="en-US" sz="3600" dirty="0">
                <a:latin typeface="Baskerville Old Face" panose="02020602080505020303" pitchFamily="18" charset="0"/>
              </a:rPr>
              <a:t> da </a:t>
            </a:r>
            <a:r>
              <a:rPr lang="en-US" sz="3600" dirty="0">
                <a:latin typeface="Baskerville Old Face" panose="02020602080505020303" pitchFamily="18" charset="0"/>
              </a:rPr>
              <a:t>experiência</a:t>
            </a:r>
            <a:r>
              <a:rPr lang="en-US" sz="3600" dirty="0">
                <a:latin typeface="Baskerville Old Face" panose="02020602080505020303" pitchFamily="18" charset="0"/>
              </a:rPr>
              <a:t> de </a:t>
            </a:r>
            <a:r>
              <a:rPr lang="en-US" sz="3600" dirty="0">
                <a:latin typeface="Baskerville Old Face" panose="02020602080505020303" pitchFamily="18" charset="0"/>
              </a:rPr>
              <a:t>vitalidade</a:t>
            </a:r>
            <a:r>
              <a:rPr lang="en-US" sz="3600" dirty="0">
                <a:latin typeface="Baskerville Old Face" panose="02020602080505020303" pitchFamily="18" charset="0"/>
              </a:rPr>
              <a:t> e de </a:t>
            </a:r>
            <a:r>
              <a:rPr lang="en-US" sz="3600" dirty="0">
                <a:latin typeface="Baskerville Old Face" panose="02020602080505020303" pitchFamily="18" charset="0"/>
              </a:rPr>
              <a:t>desvitalização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gerada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na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transferência</a:t>
            </a:r>
            <a:r>
              <a:rPr lang="en-US" sz="3600" dirty="0">
                <a:latin typeface="Baskerville Old Face" panose="02020602080505020303" pitchFamily="18" charset="0"/>
              </a:rPr>
              <a:t> – contra </a:t>
            </a:r>
            <a:r>
              <a:rPr lang="en-US" sz="3600" dirty="0">
                <a:latin typeface="Baskerville Old Face" panose="02020602080505020303" pitchFamily="18" charset="0"/>
              </a:rPr>
              <a:t>transferência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constitui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uma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construção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intersubjetiva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importante</a:t>
            </a:r>
            <a:r>
              <a:rPr lang="en-US" sz="3600" dirty="0">
                <a:latin typeface="Baskerville Old Face" panose="02020602080505020303" pitchFamily="18" charset="0"/>
              </a:rPr>
              <a:t> que </a:t>
            </a:r>
            <a:r>
              <a:rPr lang="en-US" sz="3600" dirty="0">
                <a:latin typeface="Baskerville Old Face" panose="02020602080505020303" pitchFamily="18" charset="0"/>
              </a:rPr>
              <a:t>refletiu</a:t>
            </a:r>
            <a:r>
              <a:rPr lang="en-US" sz="3600" dirty="0">
                <a:latin typeface="Baskerville Old Face" panose="02020602080505020303" pitchFamily="18" charset="0"/>
              </a:rPr>
              <a:t> um </a:t>
            </a:r>
            <a:r>
              <a:rPr lang="en-US" sz="3600" dirty="0">
                <a:latin typeface="Baskerville Old Face" panose="02020602080505020303" pitchFamily="18" charset="0"/>
              </a:rPr>
              <a:t>aspecto</a:t>
            </a:r>
            <a:r>
              <a:rPr lang="en-US" sz="3600" dirty="0">
                <a:latin typeface="Baskerville Old Face" panose="02020602080505020303" pitchFamily="18" charset="0"/>
              </a:rPr>
              <a:t> central do </a:t>
            </a:r>
            <a:r>
              <a:rPr lang="en-US" sz="3600" dirty="0">
                <a:latin typeface="Baskerville Old Face" panose="02020602080505020303" pitchFamily="18" charset="0"/>
              </a:rPr>
              <a:t>mundo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interno</a:t>
            </a:r>
            <a:r>
              <a:rPr lang="en-US" sz="3600" dirty="0">
                <a:latin typeface="Baskerville Old Face" panose="02020602080505020303" pitchFamily="18" charset="0"/>
              </a:rPr>
              <a:t> do </a:t>
            </a:r>
            <a:r>
              <a:rPr lang="en-US" sz="3600" dirty="0">
                <a:latin typeface="Baskerville Old Face" panose="02020602080505020303" pitchFamily="18" charset="0"/>
              </a:rPr>
              <a:t>analisando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estruturado</a:t>
            </a:r>
            <a:r>
              <a:rPr lang="en-US" sz="3600" dirty="0">
                <a:latin typeface="Baskerville Old Face" panose="02020602080505020303" pitchFamily="18" charset="0"/>
              </a:rPr>
              <a:t> de </a:t>
            </a:r>
            <a:r>
              <a:rPr lang="en-US" sz="3600" dirty="0">
                <a:latin typeface="Baskerville Old Face" panose="02020602080505020303" pitchFamily="18" charset="0"/>
              </a:rPr>
              <a:t>modo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patológico</a:t>
            </a:r>
            <a:r>
              <a:rPr lang="en-US" sz="3600" dirty="0">
                <a:latin typeface="Baskerville Old Face" panose="02020602080505020303" pitchFamily="18" charset="0"/>
              </a:rPr>
              <a:t>.</a:t>
            </a:r>
            <a:endParaRPr lang="pt-BR" sz="3600" dirty="0">
              <a:latin typeface="Baskerville Old Face" panose="02020602080505020303" pitchFamily="18" charset="0"/>
            </a:endParaRPr>
          </a:p>
          <a:p>
            <a:endParaRPr lang="en-US" sz="3500" b="1" dirty="0" smtClean="0">
              <a:latin typeface="Baskerville Old Face" panose="02020602080505020303" pitchFamily="18" charset="0"/>
            </a:endParaRPr>
          </a:p>
          <a:p>
            <a:endParaRPr lang="pt-BR" sz="3500" dirty="0">
              <a:latin typeface="Baskerville Old Face" panose="02020602080505020303" pitchFamily="18" charset="0"/>
            </a:endParaRPr>
          </a:p>
          <a:p>
            <a:endParaRPr lang="pt-BR" sz="2800" dirty="0"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39752" y="116632"/>
            <a:ext cx="6660232" cy="67413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n-US" sz="2800" dirty="0">
                <a:latin typeface="Baskerville Old Face" panose="02020602080505020303" pitchFamily="18" charset="0"/>
              </a:rPr>
              <a:t>A </a:t>
            </a:r>
            <a:r>
              <a:rPr lang="en-US" sz="2800" dirty="0">
                <a:latin typeface="Baskerville Old Face" panose="02020602080505020303" pitchFamily="18" charset="0"/>
              </a:rPr>
              <a:t>partir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dessa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perspectiva</a:t>
            </a:r>
            <a:r>
              <a:rPr lang="en-US" sz="2800" dirty="0">
                <a:latin typeface="Baskerville Old Face" panose="02020602080505020303" pitchFamily="18" charset="0"/>
              </a:rPr>
              <a:t> o </a:t>
            </a:r>
            <a:r>
              <a:rPr lang="en-US" sz="2800" dirty="0">
                <a:latin typeface="Baskerville Old Face" panose="02020602080505020303" pitchFamily="18" charset="0"/>
              </a:rPr>
              <a:t>centro</a:t>
            </a:r>
            <a:r>
              <a:rPr lang="en-US" sz="2800" dirty="0">
                <a:latin typeface="Baskerville Old Face" panose="02020602080505020303" pitchFamily="18" charset="0"/>
              </a:rPr>
              <a:t> das </a:t>
            </a:r>
            <a:r>
              <a:rPr lang="en-US" sz="2800" dirty="0">
                <a:latin typeface="Baskerville Old Face" panose="02020602080505020303" pitchFamily="18" charset="0"/>
              </a:rPr>
              <a:t>preocupações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tanto</a:t>
            </a:r>
            <a:r>
              <a:rPr lang="en-US" sz="2800" dirty="0">
                <a:latin typeface="Baskerville Old Face" panose="02020602080505020303" pitchFamily="18" charset="0"/>
              </a:rPr>
              <a:t> para o </a:t>
            </a:r>
            <a:r>
              <a:rPr lang="en-US" sz="2800" dirty="0">
                <a:latin typeface="Baskerville Old Face" panose="02020602080505020303" pitchFamily="18" charset="0"/>
              </a:rPr>
              <a:t>analista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como</a:t>
            </a:r>
            <a:r>
              <a:rPr lang="en-US" sz="2800" dirty="0">
                <a:latin typeface="Baskerville Old Face" panose="02020602080505020303" pitchFamily="18" charset="0"/>
              </a:rPr>
              <a:t> para o </a:t>
            </a:r>
            <a:r>
              <a:rPr lang="en-US" sz="2800" dirty="0">
                <a:latin typeface="Baskerville Old Face" panose="02020602080505020303" pitchFamily="18" charset="0"/>
              </a:rPr>
              <a:t>analisando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serão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</a:p>
          <a:p>
            <a:pPr algn="just"/>
            <a:endParaRPr lang="pt-BR" sz="1200" dirty="0">
              <a:latin typeface="Baskerville Old Face" panose="02020602080505020303" pitchFamily="18" charset="0"/>
            </a:endParaRPr>
          </a:p>
          <a:p>
            <a:pPr algn="just"/>
            <a:r>
              <a:rPr lang="en-US" sz="2800" dirty="0">
                <a:latin typeface="Baskerville Old Face" panose="02020602080505020303" pitchFamily="18" charset="0"/>
              </a:rPr>
              <a:t>→ </a:t>
            </a:r>
            <a:r>
              <a:rPr lang="en-US" sz="2800" dirty="0">
                <a:latin typeface="Baskerville Old Face" panose="02020602080505020303" pitchFamily="18" charset="0"/>
              </a:rPr>
              <a:t>Quando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foi</a:t>
            </a:r>
            <a:r>
              <a:rPr lang="en-US" sz="2800" dirty="0">
                <a:latin typeface="Baskerville Old Face" panose="02020602080505020303" pitchFamily="18" charset="0"/>
              </a:rPr>
              <a:t> a </a:t>
            </a:r>
            <a:r>
              <a:rPr lang="en-US" sz="2800" dirty="0">
                <a:latin typeface="Baskerville Old Face" panose="02020602080505020303" pitchFamily="18" charset="0"/>
              </a:rPr>
              <a:t>última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vez</a:t>
            </a:r>
            <a:r>
              <a:rPr lang="en-US" sz="2800" dirty="0">
                <a:latin typeface="Baskerville Old Face" panose="02020602080505020303" pitchFamily="18" charset="0"/>
              </a:rPr>
              <a:t> que </a:t>
            </a:r>
            <a:r>
              <a:rPr lang="en-US" sz="2800" dirty="0">
                <a:latin typeface="Baskerville Old Face" panose="02020602080505020303" pitchFamily="18" charset="0"/>
              </a:rPr>
              <a:t>os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participantes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sentiram</a:t>
            </a:r>
            <a:r>
              <a:rPr lang="en-US" sz="2800" dirty="0">
                <a:latin typeface="Baskerville Old Face" panose="02020602080505020303" pitchFamily="18" charset="0"/>
              </a:rPr>
              <a:t> a </a:t>
            </a:r>
            <a:r>
              <a:rPr lang="en-US" sz="2800" dirty="0">
                <a:latin typeface="Baskerville Old Face" panose="02020602080505020303" pitchFamily="18" charset="0"/>
              </a:rPr>
              <a:t>análise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como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vida</a:t>
            </a:r>
            <a:r>
              <a:rPr lang="en-US" sz="2800" dirty="0" smtClean="0">
                <a:latin typeface="Baskerville Old Face" panose="02020602080505020303" pitchFamily="18" charset="0"/>
              </a:rPr>
              <a:t>?</a:t>
            </a:r>
          </a:p>
          <a:p>
            <a:pPr algn="just"/>
            <a:endParaRPr lang="pt-BR" sz="1200" dirty="0">
              <a:latin typeface="Baskerville Old Face" panose="02020602080505020303" pitchFamily="18" charset="0"/>
            </a:endParaRPr>
          </a:p>
          <a:p>
            <a:pPr algn="just"/>
            <a:r>
              <a:rPr lang="en-US" sz="2800" dirty="0">
                <a:latin typeface="Baskerville Old Face" panose="02020602080505020303" pitchFamily="18" charset="0"/>
              </a:rPr>
              <a:t>→ </a:t>
            </a:r>
            <a:r>
              <a:rPr lang="en-US" sz="2800" dirty="0">
                <a:latin typeface="Baskerville Old Face" panose="02020602080505020303" pitchFamily="18" charset="0"/>
              </a:rPr>
              <a:t>Há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uma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vitalidade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disfarçada</a:t>
            </a:r>
            <a:r>
              <a:rPr lang="en-US" sz="2800" dirty="0">
                <a:latin typeface="Baskerville Old Face" panose="02020602080505020303" pitchFamily="18" charset="0"/>
              </a:rPr>
              <a:t> que </a:t>
            </a:r>
            <a:r>
              <a:rPr lang="en-US" sz="2800" dirty="0">
                <a:latin typeface="Baskerville Old Face" panose="02020602080505020303" pitchFamily="18" charset="0"/>
              </a:rPr>
              <a:t>não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pode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ser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reconhecida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nem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pelo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analista</a:t>
            </a:r>
            <a:r>
              <a:rPr lang="en-US" sz="2800" dirty="0">
                <a:latin typeface="Baskerville Old Face" panose="02020602080505020303" pitchFamily="18" charset="0"/>
              </a:rPr>
              <a:t> e/</a:t>
            </a:r>
            <a:r>
              <a:rPr lang="en-US" sz="2800" dirty="0">
                <a:latin typeface="Baskerville Old Face" panose="02020602080505020303" pitchFamily="18" charset="0"/>
              </a:rPr>
              <a:t>ou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pelo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analisando</a:t>
            </a:r>
            <a:r>
              <a:rPr lang="en-US" sz="2800" dirty="0">
                <a:latin typeface="Baskerville Old Face" panose="02020602080505020303" pitchFamily="18" charset="0"/>
              </a:rPr>
              <a:t>, </a:t>
            </a:r>
            <a:r>
              <a:rPr lang="en-US" sz="2800" dirty="0">
                <a:latin typeface="Baskerville Old Face" panose="02020602080505020303" pitchFamily="18" charset="0"/>
              </a:rPr>
              <a:t>por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medo</a:t>
            </a:r>
            <a:r>
              <a:rPr lang="en-US" sz="2800" dirty="0">
                <a:latin typeface="Baskerville Old Face" panose="02020602080505020303" pitchFamily="18" charset="0"/>
              </a:rPr>
              <a:t> das </a:t>
            </a:r>
            <a:r>
              <a:rPr lang="en-US" sz="2800" dirty="0">
                <a:latin typeface="Baskerville Old Face" panose="02020602080505020303" pitchFamily="18" charset="0"/>
              </a:rPr>
              <a:t>consequências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desse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reconhecimento</a:t>
            </a:r>
            <a:r>
              <a:rPr lang="en-US" sz="2800" dirty="0" smtClean="0">
                <a:latin typeface="Baskerville Old Face" panose="02020602080505020303" pitchFamily="18" charset="0"/>
              </a:rPr>
              <a:t>?</a:t>
            </a:r>
          </a:p>
          <a:p>
            <a:pPr algn="just"/>
            <a:endParaRPr lang="pt-BR" sz="1200" dirty="0">
              <a:latin typeface="Baskerville Old Face" panose="02020602080505020303" pitchFamily="18" charset="0"/>
            </a:endParaRPr>
          </a:p>
          <a:p>
            <a:pPr algn="just"/>
            <a:r>
              <a:rPr lang="en-US" sz="2800" dirty="0">
                <a:latin typeface="Baskerville Old Face" panose="02020602080505020303" pitchFamily="18" charset="0"/>
              </a:rPr>
              <a:t>→ </a:t>
            </a:r>
            <a:r>
              <a:rPr lang="en-US" sz="2400" dirty="0">
                <a:latin typeface="Baskerville Old Face" panose="02020602080505020303" pitchFamily="18" charset="0"/>
              </a:rPr>
              <a:t>Que </a:t>
            </a:r>
            <a:r>
              <a:rPr lang="en-US" sz="2400" dirty="0">
                <a:latin typeface="Baskerville Old Face" panose="02020602080505020303" pitchFamily="18" charset="0"/>
              </a:rPr>
              <a:t>tipo</a:t>
            </a:r>
            <a:r>
              <a:rPr lang="en-US" sz="2400" dirty="0">
                <a:latin typeface="Baskerville Old Face" panose="02020602080505020303" pitchFamily="18" charset="0"/>
              </a:rPr>
              <a:t> de </a:t>
            </a:r>
            <a:r>
              <a:rPr lang="en-US" sz="2400" dirty="0">
                <a:latin typeface="Baskerville Old Face" panose="02020602080505020303" pitchFamily="18" charset="0"/>
              </a:rPr>
              <a:t>formações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substitutivas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pode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estar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mascarando</a:t>
            </a:r>
            <a:r>
              <a:rPr lang="en-US" sz="2400" dirty="0">
                <a:latin typeface="Baskerville Old Face" panose="02020602080505020303" pitchFamily="18" charset="0"/>
              </a:rPr>
              <a:t> a </a:t>
            </a:r>
            <a:r>
              <a:rPr lang="en-US" sz="2400" dirty="0">
                <a:latin typeface="Baskerville Old Face" panose="02020602080505020303" pitchFamily="18" charset="0"/>
              </a:rPr>
              <a:t>falta</a:t>
            </a:r>
            <a:r>
              <a:rPr lang="en-US" sz="2400" dirty="0">
                <a:latin typeface="Baskerville Old Face" panose="02020602080505020303" pitchFamily="18" charset="0"/>
              </a:rPr>
              <a:t> de </a:t>
            </a:r>
            <a:r>
              <a:rPr lang="en-US" sz="2400" dirty="0">
                <a:latin typeface="Baskerville Old Face" panose="02020602080505020303" pitchFamily="18" charset="0"/>
              </a:rPr>
              <a:t>vida</a:t>
            </a:r>
            <a:r>
              <a:rPr lang="en-US" sz="2400" dirty="0">
                <a:latin typeface="Baskerville Old Face" panose="02020602080505020303" pitchFamily="18" charset="0"/>
              </a:rPr>
              <a:t> da </a:t>
            </a:r>
            <a:r>
              <a:rPr lang="en-US" sz="2400" dirty="0">
                <a:latin typeface="Baskerville Old Face" panose="02020602080505020303" pitchFamily="18" charset="0"/>
              </a:rPr>
              <a:t>análise</a:t>
            </a:r>
            <a:r>
              <a:rPr lang="en-US" sz="2400" dirty="0">
                <a:latin typeface="Baskerville Old Face" panose="02020602080505020303" pitchFamily="18" charset="0"/>
              </a:rPr>
              <a:t>, </a:t>
            </a:r>
            <a:r>
              <a:rPr lang="en-US" sz="2400" dirty="0">
                <a:latin typeface="Baskerville Old Face" panose="02020602080505020303" pitchFamily="18" charset="0"/>
              </a:rPr>
              <a:t>por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exemplo</a:t>
            </a:r>
            <a:r>
              <a:rPr lang="en-US" sz="2400" dirty="0">
                <a:latin typeface="Baskerville Old Face" panose="02020602080505020303" pitchFamily="18" charset="0"/>
              </a:rPr>
              <a:t>, </a:t>
            </a:r>
            <a:r>
              <a:rPr lang="en-US" sz="2400" dirty="0">
                <a:latin typeface="Baskerville Old Face" panose="02020602080505020303" pitchFamily="18" charset="0"/>
              </a:rPr>
              <a:t>excitação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maníaca</a:t>
            </a:r>
            <a:r>
              <a:rPr lang="en-US" sz="2400" dirty="0">
                <a:latin typeface="Baskerville Old Face" panose="02020602080505020303" pitchFamily="18" charset="0"/>
              </a:rPr>
              <a:t>, </a:t>
            </a:r>
            <a:r>
              <a:rPr lang="en-US" sz="2400" dirty="0">
                <a:latin typeface="Baskerville Old Face" panose="02020602080505020303" pitchFamily="18" charset="0"/>
              </a:rPr>
              <a:t>prazer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perverso</a:t>
            </a:r>
            <a:r>
              <a:rPr lang="en-US" sz="2400" dirty="0">
                <a:latin typeface="Baskerville Old Face" panose="02020602080505020303" pitchFamily="18" charset="0"/>
              </a:rPr>
              <a:t>, </a:t>
            </a:r>
            <a:r>
              <a:rPr lang="en-US" sz="2400" dirty="0">
                <a:latin typeface="Baskerville Old Face" panose="02020602080505020303" pitchFamily="18" charset="0"/>
              </a:rPr>
              <a:t>atuações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histéricas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dentro</a:t>
            </a:r>
            <a:r>
              <a:rPr lang="en-US" sz="2400" dirty="0">
                <a:latin typeface="Baskerville Old Face" panose="02020602080505020303" pitchFamily="18" charset="0"/>
              </a:rPr>
              <a:t> e fora da </a:t>
            </a:r>
            <a:r>
              <a:rPr lang="en-US" sz="2400" dirty="0">
                <a:latin typeface="Baskerville Old Face" panose="02020602080505020303" pitchFamily="18" charset="0"/>
              </a:rPr>
              <a:t>análise</a:t>
            </a:r>
            <a:r>
              <a:rPr lang="en-US" sz="2400" dirty="0">
                <a:latin typeface="Baskerville Old Face" panose="02020602080505020303" pitchFamily="18" charset="0"/>
              </a:rPr>
              <a:t>, </a:t>
            </a:r>
            <a:r>
              <a:rPr lang="en-US" sz="2400" dirty="0">
                <a:latin typeface="Baskerville Old Face" panose="02020602080505020303" pitchFamily="18" charset="0"/>
              </a:rPr>
              <a:t>construções</a:t>
            </a:r>
            <a:r>
              <a:rPr lang="en-US" sz="2400" dirty="0">
                <a:latin typeface="Baskerville Old Face" panose="02020602080505020303" pitchFamily="18" charset="0"/>
              </a:rPr>
              <a:t> “</a:t>
            </a:r>
            <a:r>
              <a:rPr lang="en-US" sz="2400" dirty="0">
                <a:latin typeface="Baskerville Old Face" panose="02020602080505020303" pitchFamily="18" charset="0"/>
              </a:rPr>
              <a:t>como</a:t>
            </a:r>
            <a:r>
              <a:rPr lang="en-US" sz="2400" dirty="0">
                <a:latin typeface="Baskerville Old Face" panose="02020602080505020303" pitchFamily="18" charset="0"/>
              </a:rPr>
              <a:t> se”, </a:t>
            </a:r>
            <a:r>
              <a:rPr lang="en-US" sz="2400" dirty="0">
                <a:latin typeface="Baskerville Old Face" panose="02020602080505020303" pitchFamily="18" charset="0"/>
              </a:rPr>
              <a:t>dependência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parasitária</a:t>
            </a:r>
            <a:r>
              <a:rPr lang="en-US" sz="2400" dirty="0">
                <a:latin typeface="Baskerville Old Face" panose="02020602080505020303" pitchFamily="18" charset="0"/>
              </a:rPr>
              <a:t> da </a:t>
            </a:r>
            <a:r>
              <a:rPr lang="en-US" sz="2400" dirty="0">
                <a:latin typeface="Baskerville Old Face" panose="02020602080505020303" pitchFamily="18" charset="0"/>
              </a:rPr>
              <a:t>vida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íntima</a:t>
            </a:r>
            <a:r>
              <a:rPr lang="en-US" sz="2400" dirty="0">
                <a:latin typeface="Baskerville Old Face" panose="02020602080505020303" pitchFamily="18" charset="0"/>
              </a:rPr>
              <a:t> do </a:t>
            </a:r>
            <a:r>
              <a:rPr lang="en-US" sz="2400" dirty="0">
                <a:latin typeface="Baskerville Old Face" panose="02020602080505020303" pitchFamily="18" charset="0"/>
              </a:rPr>
              <a:t>analista</a:t>
            </a:r>
            <a:r>
              <a:rPr lang="en-US" sz="2400" dirty="0">
                <a:latin typeface="Baskerville Old Face" panose="02020602080505020303" pitchFamily="18" charset="0"/>
              </a:rPr>
              <a:t> e </a:t>
            </a:r>
            <a:r>
              <a:rPr lang="en-US" sz="2400" dirty="0">
                <a:latin typeface="Baskerville Old Face" panose="02020602080505020303" pitchFamily="18" charset="0"/>
              </a:rPr>
              <a:t>assim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por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diante</a:t>
            </a:r>
            <a:r>
              <a:rPr lang="en-US" sz="2400" dirty="0" smtClean="0">
                <a:latin typeface="Baskerville Old Face" panose="02020602080505020303" pitchFamily="18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53000" y="0"/>
            <a:ext cx="7765662" cy="16476125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44574" y="116632"/>
            <a:ext cx="6599426" cy="6480720"/>
          </a:xfrm>
          <a:prstGeom prst="rect">
            <a:avLst/>
          </a:prstGeom>
          <a:noFill/>
        </p:spPr>
        <p:txBody>
          <a:bodyPr wrap="square" rtlCol="0">
            <a:normAutofit fontScale="32500" lnSpcReduction="20000"/>
          </a:bodyPr>
          <a:lstStyle/>
          <a:p>
            <a:pPr algn="just"/>
            <a:endParaRPr lang="en-US" sz="7200" dirty="0" smtClean="0"/>
          </a:p>
          <a:p>
            <a:pPr algn="just"/>
            <a:r>
              <a:rPr lang="en-US" sz="7400" dirty="0" smtClean="0">
                <a:latin typeface="Baskerville Old Face" panose="02020602080505020303" pitchFamily="18" charset="0"/>
              </a:rPr>
              <a:t>Muito</a:t>
            </a:r>
            <a:r>
              <a:rPr lang="en-US" sz="7400" dirty="0" smtClean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se tem </a:t>
            </a:r>
            <a:r>
              <a:rPr lang="en-US" sz="7400" dirty="0">
                <a:latin typeface="Baskerville Old Face" panose="02020602080505020303" pitchFamily="18" charset="0"/>
              </a:rPr>
              <a:t>escrito</a:t>
            </a:r>
            <a:r>
              <a:rPr lang="en-US" sz="7400" dirty="0">
                <a:latin typeface="Baskerville Old Face" panose="02020602080505020303" pitchFamily="18" charset="0"/>
              </a:rPr>
              <a:t> a </a:t>
            </a:r>
            <a:r>
              <a:rPr lang="en-US" sz="7400" dirty="0">
                <a:latin typeface="Baskerville Old Face" panose="02020602080505020303" pitchFamily="18" charset="0"/>
              </a:rPr>
              <a:t>respeito</a:t>
            </a:r>
            <a:r>
              <a:rPr lang="en-US" sz="7400" dirty="0">
                <a:latin typeface="Baskerville Old Face" panose="02020602080505020303" pitchFamily="18" charset="0"/>
              </a:rPr>
              <a:t> da </a:t>
            </a:r>
            <a:r>
              <a:rPr lang="en-US" sz="7400" dirty="0">
                <a:latin typeface="Baskerville Old Face" panose="02020602080505020303" pitchFamily="18" charset="0"/>
              </a:rPr>
              <a:t>importância</a:t>
            </a:r>
            <a:r>
              <a:rPr lang="en-US" sz="7400" dirty="0">
                <a:latin typeface="Baskerville Old Face" panose="02020602080505020303" pitchFamily="18" charset="0"/>
              </a:rPr>
              <a:t> da “</a:t>
            </a:r>
            <a:r>
              <a:rPr lang="en-US" sz="7400" dirty="0">
                <a:latin typeface="Baskerville Old Face" panose="02020602080505020303" pitchFamily="18" charset="0"/>
              </a:rPr>
              <a:t>realidade</a:t>
            </a:r>
            <a:r>
              <a:rPr lang="en-US" sz="7400" dirty="0">
                <a:latin typeface="Baskerville Old Face" panose="02020602080505020303" pitchFamily="18" charset="0"/>
              </a:rPr>
              <a:t>” do </a:t>
            </a:r>
            <a:r>
              <a:rPr lang="en-US" sz="7400" dirty="0">
                <a:latin typeface="Baskerville Old Face" panose="02020602080505020303" pitchFamily="18" charset="0"/>
              </a:rPr>
              <a:t>analista</a:t>
            </a:r>
            <a:r>
              <a:rPr lang="en-US" sz="7400" dirty="0">
                <a:latin typeface="Baskerville Old Face" panose="02020602080505020303" pitchFamily="18" charset="0"/>
              </a:rPr>
              <a:t>, </a:t>
            </a:r>
            <a:r>
              <a:rPr lang="en-US" sz="7400" dirty="0">
                <a:latin typeface="Baskerville Old Face" panose="02020602080505020303" pitchFamily="18" charset="0"/>
              </a:rPr>
              <a:t>isto</a:t>
            </a:r>
            <a:r>
              <a:rPr lang="en-US" sz="7400" dirty="0">
                <a:latin typeface="Baskerville Old Face" panose="02020602080505020303" pitchFamily="18" charset="0"/>
              </a:rPr>
              <a:t> é, da </a:t>
            </a:r>
            <a:r>
              <a:rPr lang="en-US" sz="7400" dirty="0">
                <a:latin typeface="Baskerville Old Face" panose="02020602080505020303" pitchFamily="18" charset="0"/>
              </a:rPr>
              <a:t>sua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capacidade</a:t>
            </a:r>
            <a:r>
              <a:rPr lang="en-US" sz="7400" dirty="0">
                <a:latin typeface="Baskerville Old Face" panose="02020602080505020303" pitchFamily="18" charset="0"/>
              </a:rPr>
              <a:t> de </a:t>
            </a:r>
            <a:r>
              <a:rPr lang="en-US" sz="7400" dirty="0">
                <a:latin typeface="Baskerville Old Face" panose="02020602080505020303" pitchFamily="18" charset="0"/>
              </a:rPr>
              <a:t>espontaneidade</a:t>
            </a:r>
            <a:r>
              <a:rPr lang="en-US" sz="7400" dirty="0">
                <a:latin typeface="Baskerville Old Face" panose="02020602080505020303" pitchFamily="18" charset="0"/>
              </a:rPr>
              <a:t> e de </a:t>
            </a:r>
            <a:r>
              <a:rPr lang="en-US" sz="7400" dirty="0">
                <a:latin typeface="Baskerville Old Face" panose="02020602080505020303" pitchFamily="18" charset="0"/>
              </a:rPr>
              <a:t>liberdade</a:t>
            </a:r>
            <a:r>
              <a:rPr lang="en-US" sz="7400" dirty="0">
                <a:latin typeface="Baskerville Old Face" panose="02020602080505020303" pitchFamily="18" charset="0"/>
              </a:rPr>
              <a:t> para responder </a:t>
            </a:r>
            <a:r>
              <a:rPr lang="en-US" sz="7400" dirty="0">
                <a:latin typeface="Baskerville Old Face" panose="02020602080505020303" pitchFamily="18" charset="0"/>
              </a:rPr>
              <a:t>ao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analisando</a:t>
            </a:r>
            <a:r>
              <a:rPr lang="en-US" sz="7400" dirty="0">
                <a:latin typeface="Baskerville Old Face" panose="02020602080505020303" pitchFamily="18" charset="0"/>
              </a:rPr>
              <a:t> a </a:t>
            </a:r>
            <a:r>
              <a:rPr lang="en-US" sz="7400" dirty="0">
                <a:latin typeface="Baskerville Old Face" panose="02020602080505020303" pitchFamily="18" charset="0"/>
              </a:rPr>
              <a:t>partir</a:t>
            </a:r>
            <a:r>
              <a:rPr lang="en-US" sz="7400" dirty="0">
                <a:latin typeface="Baskerville Old Face" panose="02020602080505020303" pitchFamily="18" charset="0"/>
              </a:rPr>
              <a:t> de </a:t>
            </a:r>
            <a:r>
              <a:rPr lang="en-US" sz="7400" dirty="0">
                <a:latin typeface="Baskerville Old Face" panose="02020602080505020303" pitchFamily="18" charset="0"/>
              </a:rPr>
              <a:t>sua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própria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experiência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na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situação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analítica</a:t>
            </a:r>
            <a:r>
              <a:rPr lang="en-US" sz="7400" dirty="0">
                <a:latin typeface="Baskerville Old Face" panose="02020602080505020303" pitchFamily="18" charset="0"/>
              </a:rPr>
              <a:t>, de </a:t>
            </a:r>
            <a:r>
              <a:rPr lang="en-US" sz="7400" dirty="0">
                <a:latin typeface="Baskerville Old Face" panose="02020602080505020303" pitchFamily="18" charset="0"/>
              </a:rPr>
              <a:t>modo</a:t>
            </a:r>
            <a:r>
              <a:rPr lang="en-US" sz="7400" dirty="0">
                <a:latin typeface="Baskerville Old Face" panose="02020602080505020303" pitchFamily="18" charset="0"/>
              </a:rPr>
              <a:t> que </a:t>
            </a:r>
            <a:r>
              <a:rPr lang="en-US" sz="7400" dirty="0">
                <a:latin typeface="Baskerville Old Face" panose="02020602080505020303" pitchFamily="18" charset="0"/>
              </a:rPr>
              <a:t>não</a:t>
            </a:r>
            <a:r>
              <a:rPr lang="en-US" sz="7400" dirty="0">
                <a:latin typeface="Baskerville Old Face" panose="02020602080505020303" pitchFamily="18" charset="0"/>
              </a:rPr>
              <a:t> fique </a:t>
            </a:r>
            <a:r>
              <a:rPr lang="en-US" sz="7400" dirty="0">
                <a:latin typeface="Baskerville Old Face" panose="02020602080505020303" pitchFamily="18" charset="0"/>
              </a:rPr>
              <a:t>estrangulado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por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caricaturas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afetadas</a:t>
            </a:r>
            <a:r>
              <a:rPr lang="en-US" sz="7400" dirty="0">
                <a:latin typeface="Baskerville Old Face" panose="02020602080505020303" pitchFamily="18" charset="0"/>
              </a:rPr>
              <a:t> de </a:t>
            </a:r>
            <a:r>
              <a:rPr lang="en-US" sz="7400" dirty="0">
                <a:latin typeface="Baskerville Old Face" panose="02020602080505020303" pitchFamily="18" charset="0"/>
              </a:rPr>
              <a:t>neutralidade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analítica</a:t>
            </a:r>
            <a:r>
              <a:rPr lang="en-US" sz="7400" dirty="0" smtClean="0">
                <a:latin typeface="Baskerville Old Face" panose="02020602080505020303" pitchFamily="18" charset="0"/>
              </a:rPr>
              <a:t>.</a:t>
            </a:r>
          </a:p>
          <a:p>
            <a:pPr algn="just"/>
            <a:endParaRPr lang="en-US" sz="7400" dirty="0" smtClean="0">
              <a:latin typeface="Baskerville Old Face" panose="02020602080505020303" pitchFamily="18" charset="0"/>
            </a:endParaRPr>
          </a:p>
          <a:p>
            <a:pPr algn="just"/>
            <a:endParaRPr lang="pt-BR" sz="7400" dirty="0">
              <a:latin typeface="Baskerville Old Face" panose="02020602080505020303" pitchFamily="18" charset="0"/>
            </a:endParaRPr>
          </a:p>
          <a:p>
            <a:pPr algn="just"/>
            <a:r>
              <a:rPr lang="en-US" sz="7400" dirty="0">
                <a:latin typeface="Baskerville Old Face" panose="02020602080505020303" pitchFamily="18" charset="0"/>
              </a:rPr>
              <a:t>Cada</a:t>
            </a:r>
            <a:r>
              <a:rPr lang="en-US" sz="7400" dirty="0">
                <a:latin typeface="Baskerville Old Face" panose="02020602080505020303" pitchFamily="18" charset="0"/>
              </a:rPr>
              <a:t> forma de </a:t>
            </a:r>
            <a:r>
              <a:rPr lang="en-US" sz="7400" dirty="0">
                <a:latin typeface="Baskerville Old Face" panose="02020602080505020303" pitchFamily="18" charset="0"/>
              </a:rPr>
              <a:t>psicopatologia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representa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uma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limitação</a:t>
            </a:r>
            <a:r>
              <a:rPr lang="en-US" sz="7400" dirty="0">
                <a:latin typeface="Baskerville Old Face" panose="02020602080505020303" pitchFamily="18" charset="0"/>
              </a:rPr>
              <a:t> da </a:t>
            </a:r>
            <a:r>
              <a:rPr lang="en-US" sz="7400" dirty="0">
                <a:latin typeface="Baskerville Old Face" panose="02020602080505020303" pitchFamily="18" charset="0"/>
              </a:rPr>
              <a:t>capacidade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pessoal</a:t>
            </a:r>
            <a:r>
              <a:rPr lang="en-US" sz="7400" dirty="0">
                <a:latin typeface="Baskerville Old Face" panose="02020602080505020303" pitchFamily="18" charset="0"/>
              </a:rPr>
              <a:t> de </a:t>
            </a:r>
            <a:r>
              <a:rPr lang="en-US" sz="7400" dirty="0">
                <a:latin typeface="Baskerville Old Face" panose="02020602080505020303" pitchFamily="18" charset="0"/>
              </a:rPr>
              <a:t>estar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plenamente</a:t>
            </a:r>
            <a:r>
              <a:rPr lang="en-US" sz="7400" dirty="0">
                <a:latin typeface="Baskerville Old Face" panose="02020602080505020303" pitchFamily="18" charset="0"/>
              </a:rPr>
              <a:t> vivo </a:t>
            </a:r>
            <a:r>
              <a:rPr lang="en-US" sz="7400" dirty="0">
                <a:latin typeface="Baskerville Old Face" panose="02020602080505020303" pitchFamily="18" charset="0"/>
              </a:rPr>
              <a:t>enquanto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ser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humano</a:t>
            </a:r>
            <a:r>
              <a:rPr lang="en-US" sz="7400" dirty="0">
                <a:latin typeface="Baskerville Old Face" panose="02020602080505020303" pitchFamily="18" charset="0"/>
              </a:rPr>
              <a:t>. O </a:t>
            </a:r>
            <a:r>
              <a:rPr lang="en-US" sz="7400" dirty="0">
                <a:latin typeface="Baskerville Old Face" panose="02020602080505020303" pitchFamily="18" charset="0"/>
              </a:rPr>
              <a:t>objetivo</a:t>
            </a:r>
            <a:r>
              <a:rPr lang="en-US" sz="7400" dirty="0">
                <a:latin typeface="Baskerville Old Face" panose="02020602080505020303" pitchFamily="18" charset="0"/>
              </a:rPr>
              <a:t> da </a:t>
            </a:r>
            <a:r>
              <a:rPr lang="en-US" sz="7400" dirty="0">
                <a:latin typeface="Baskerville Old Face" panose="02020602080505020303" pitchFamily="18" charset="0"/>
              </a:rPr>
              <a:t>análise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nesse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caso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vai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muito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além</a:t>
            </a:r>
            <a:r>
              <a:rPr lang="en-US" sz="7400" dirty="0">
                <a:latin typeface="Baskerville Old Face" panose="02020602080505020303" pitchFamily="18" charset="0"/>
              </a:rPr>
              <a:t> da </a:t>
            </a:r>
            <a:r>
              <a:rPr lang="en-US" sz="7400" dirty="0">
                <a:latin typeface="Baskerville Old Face" panose="02020602080505020303" pitchFamily="18" charset="0"/>
              </a:rPr>
              <a:t>resolução</a:t>
            </a:r>
            <a:r>
              <a:rPr lang="en-US" sz="7400" dirty="0">
                <a:latin typeface="Baskerville Old Face" panose="02020602080505020303" pitchFamily="18" charset="0"/>
              </a:rPr>
              <a:t> de </a:t>
            </a:r>
            <a:r>
              <a:rPr lang="en-US" sz="7400" dirty="0">
                <a:latin typeface="Baskerville Old Face" panose="02020602080505020303" pitchFamily="18" charset="0"/>
              </a:rPr>
              <a:t>conflitos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intrapsíquicos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inconscientes</a:t>
            </a:r>
            <a:r>
              <a:rPr lang="en-US" sz="7400" dirty="0">
                <a:latin typeface="Baskerville Old Face" panose="02020602080505020303" pitchFamily="18" charset="0"/>
              </a:rPr>
              <a:t>, da </a:t>
            </a:r>
            <a:r>
              <a:rPr lang="en-US" sz="7400" dirty="0">
                <a:latin typeface="Baskerville Old Face" panose="02020602080505020303" pitchFamily="18" charset="0"/>
              </a:rPr>
              <a:t>diminuição</a:t>
            </a:r>
            <a:r>
              <a:rPr lang="en-US" sz="7400" dirty="0">
                <a:latin typeface="Baskerville Old Face" panose="02020602080505020303" pitchFamily="18" charset="0"/>
              </a:rPr>
              <a:t> da </a:t>
            </a:r>
            <a:r>
              <a:rPr lang="en-US" sz="7400" dirty="0">
                <a:latin typeface="Baskerville Old Face" panose="02020602080505020303" pitchFamily="18" charset="0"/>
              </a:rPr>
              <a:t>sintomatologia</a:t>
            </a:r>
            <a:r>
              <a:rPr lang="en-US" sz="7400" dirty="0">
                <a:latin typeface="Baskerville Old Face" panose="02020602080505020303" pitchFamily="18" charset="0"/>
              </a:rPr>
              <a:t>, do </a:t>
            </a:r>
            <a:r>
              <a:rPr lang="en-US" sz="7400" dirty="0">
                <a:latin typeface="Baskerville Old Face" panose="02020602080505020303" pitchFamily="18" charset="0"/>
              </a:rPr>
              <a:t>aumento</a:t>
            </a:r>
            <a:r>
              <a:rPr lang="en-US" sz="7400" dirty="0">
                <a:latin typeface="Baskerville Old Face" panose="02020602080505020303" pitchFamily="18" charset="0"/>
              </a:rPr>
              <a:t> da </a:t>
            </a:r>
            <a:r>
              <a:rPr lang="en-US" sz="7400" dirty="0">
                <a:latin typeface="Baskerville Old Face" panose="02020602080505020303" pitchFamily="18" charset="0"/>
              </a:rPr>
              <a:t>subjetividade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reflexiva</a:t>
            </a:r>
            <a:r>
              <a:rPr lang="en-US" sz="7400" dirty="0">
                <a:latin typeface="Baskerville Old Face" panose="02020602080505020303" pitchFamily="18" charset="0"/>
              </a:rPr>
              <a:t> e auto </a:t>
            </a:r>
            <a:r>
              <a:rPr lang="en-US" sz="7400" dirty="0">
                <a:latin typeface="Baskerville Old Face" panose="02020602080505020303" pitchFamily="18" charset="0"/>
              </a:rPr>
              <a:t>compreensão</a:t>
            </a:r>
            <a:r>
              <a:rPr lang="en-US" sz="7400" dirty="0">
                <a:latin typeface="Baskerville Old Face" panose="02020602080505020303" pitchFamily="18" charset="0"/>
              </a:rPr>
              <a:t> e do </a:t>
            </a:r>
            <a:r>
              <a:rPr lang="en-US" sz="7400" dirty="0">
                <a:latin typeface="Baskerville Old Face" panose="02020602080505020303" pitchFamily="18" charset="0"/>
              </a:rPr>
              <a:t>aumento</a:t>
            </a:r>
            <a:r>
              <a:rPr lang="en-US" sz="7400" dirty="0">
                <a:latin typeface="Baskerville Old Face" panose="02020602080505020303" pitchFamily="18" charset="0"/>
              </a:rPr>
              <a:t> de </a:t>
            </a:r>
            <a:r>
              <a:rPr lang="en-US" sz="7400" dirty="0">
                <a:latin typeface="Baskerville Old Face" panose="02020602080505020303" pitchFamily="18" charset="0"/>
              </a:rPr>
              <a:t>competência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pessoal</a:t>
            </a:r>
            <a:r>
              <a:rPr lang="en-US" sz="7400" dirty="0">
                <a:latin typeface="Baskerville Old Face" panose="02020602080505020303" pitchFamily="18" charset="0"/>
              </a:rPr>
              <a:t>. A </a:t>
            </a:r>
            <a:r>
              <a:rPr lang="en-US" sz="7400" dirty="0">
                <a:latin typeface="Baskerville Old Face" panose="02020602080505020303" pitchFamily="18" charset="0"/>
              </a:rPr>
              <a:t>experiência</a:t>
            </a:r>
            <a:r>
              <a:rPr lang="en-US" sz="7400" dirty="0">
                <a:latin typeface="Baskerville Old Face" panose="02020602080505020303" pitchFamily="18" charset="0"/>
              </a:rPr>
              <a:t> de se </a:t>
            </a:r>
            <a:r>
              <a:rPr lang="en-US" sz="7400" dirty="0">
                <a:latin typeface="Baskerville Old Face" panose="02020602080505020303" pitchFamily="18" charset="0"/>
              </a:rPr>
              <a:t>sentir</a:t>
            </a:r>
            <a:r>
              <a:rPr lang="en-US" sz="7400" dirty="0">
                <a:latin typeface="Baskerville Old Face" panose="02020602080505020303" pitchFamily="18" charset="0"/>
              </a:rPr>
              <a:t> vivo é </a:t>
            </a:r>
            <a:r>
              <a:rPr lang="en-US" sz="7400" dirty="0">
                <a:latin typeface="Baskerville Old Face" panose="02020602080505020303" pitchFamily="18" charset="0"/>
              </a:rPr>
              <a:t>uma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capacidade</a:t>
            </a:r>
            <a:r>
              <a:rPr lang="en-US" sz="7400" dirty="0">
                <a:latin typeface="Baskerville Old Face" panose="02020602080505020303" pitchFamily="18" charset="0"/>
              </a:rPr>
              <a:t> superior </a:t>
            </a:r>
            <a:r>
              <a:rPr lang="en-US" sz="7400" dirty="0">
                <a:latin typeface="Baskerville Old Face" panose="02020602080505020303" pitchFamily="18" charset="0"/>
              </a:rPr>
              <a:t>às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outras</a:t>
            </a:r>
            <a:r>
              <a:rPr lang="en-US" sz="7400" dirty="0">
                <a:latin typeface="Baskerville Old Face" panose="02020602080505020303" pitchFamily="18" charset="0"/>
              </a:rPr>
              <a:t> e </a:t>
            </a:r>
            <a:r>
              <a:rPr lang="en-US" sz="7400" dirty="0">
                <a:latin typeface="Baskerville Old Face" panose="02020602080505020303" pitchFamily="18" charset="0"/>
              </a:rPr>
              <a:t>deve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ser</a:t>
            </a:r>
            <a:r>
              <a:rPr lang="en-US" sz="7400" dirty="0">
                <a:latin typeface="Baskerville Old Face" panose="02020602080505020303" pitchFamily="18" charset="0"/>
              </a:rPr>
              <a:t> </a:t>
            </a:r>
            <a:r>
              <a:rPr lang="en-US" sz="7400" dirty="0">
                <a:latin typeface="Baskerville Old Face" panose="02020602080505020303" pitchFamily="18" charset="0"/>
              </a:rPr>
              <a:t>considerada</a:t>
            </a:r>
            <a:r>
              <a:rPr lang="en-US" sz="7400" dirty="0">
                <a:latin typeface="Baskerville Old Face" panose="02020602080505020303" pitchFamily="18" charset="0"/>
              </a:rPr>
              <a:t>.</a:t>
            </a:r>
            <a:endParaRPr lang="pt-BR" sz="7400" dirty="0">
              <a:latin typeface="Baskerville Old Face" panose="02020602080505020303" pitchFamily="18" charset="0"/>
            </a:endParaRPr>
          </a:p>
          <a:p>
            <a:endParaRPr lang="pt-BR" sz="7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21088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602996" y="3775286"/>
            <a:ext cx="2895600" cy="339048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23728" y="0"/>
            <a:ext cx="6840760" cy="6858000"/>
          </a:xfrm>
          <a:prstGeom prst="rect">
            <a:avLst/>
          </a:prstGeom>
          <a:noFill/>
        </p:spPr>
        <p:txBody>
          <a:bodyPr wrap="square" rtlCol="0">
            <a:normAutofit fontScale="55000" lnSpcReduction="20000"/>
          </a:bodyPr>
          <a:lstStyle/>
          <a:p>
            <a:pPr algn="ctr"/>
            <a:endParaRPr lang="en-US" sz="3400" b="1" dirty="0" smtClean="0">
              <a:latin typeface="Baskerville Old Face" panose="02020602080505020303" pitchFamily="18" charset="0"/>
            </a:endParaRPr>
          </a:p>
          <a:p>
            <a:pPr algn="ctr"/>
            <a:r>
              <a:rPr lang="en-US" sz="3400" b="1" dirty="0" smtClean="0">
                <a:latin typeface="Baskerville Old Face" panose="02020602080505020303" pitchFamily="18" charset="0"/>
              </a:rPr>
              <a:t>OBJETO ANALÍTICO</a:t>
            </a:r>
          </a:p>
          <a:p>
            <a:pPr algn="ctr"/>
            <a:endParaRPr lang="pt-BR" sz="3400" dirty="0">
              <a:latin typeface="Baskerville Old Face" panose="02020602080505020303" pitchFamily="18" charset="0"/>
            </a:endParaRPr>
          </a:p>
          <a:p>
            <a:endParaRPr lang="en-US" sz="1300" dirty="0" smtClean="0"/>
          </a:p>
          <a:p>
            <a:pPr algn="just"/>
            <a:endParaRPr lang="en-US" sz="3800" dirty="0" smtClean="0">
              <a:latin typeface="Baskerville Old Face" panose="02020602080505020303" pitchFamily="18" charset="0"/>
            </a:endParaRPr>
          </a:p>
          <a:p>
            <a:pPr algn="just"/>
            <a:r>
              <a:rPr lang="en-US" sz="4000" dirty="0" smtClean="0">
                <a:latin typeface="Baskerville Old Face" panose="02020602080505020303" pitchFamily="18" charset="0"/>
              </a:rPr>
              <a:t>É </a:t>
            </a:r>
            <a:r>
              <a:rPr lang="en-US" sz="4000" dirty="0">
                <a:latin typeface="Baskerville Old Face" panose="02020602080505020303" pitchFamily="18" charset="0"/>
              </a:rPr>
              <a:t>no </a:t>
            </a:r>
            <a:r>
              <a:rPr lang="en-US" sz="4000" dirty="0">
                <a:latin typeface="Baskerville Old Face" panose="02020602080505020303" pitchFamily="18" charset="0"/>
              </a:rPr>
              <a:t>Terceiro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Analítico</a:t>
            </a:r>
            <a:r>
              <a:rPr lang="en-US" sz="4000" dirty="0">
                <a:latin typeface="Baskerville Old Face" panose="02020602080505020303" pitchFamily="18" charset="0"/>
              </a:rPr>
              <a:t>, </a:t>
            </a:r>
            <a:r>
              <a:rPr lang="en-US" sz="4000" dirty="0">
                <a:latin typeface="Baskerville Old Face" panose="02020602080505020303" pitchFamily="18" charset="0"/>
              </a:rPr>
              <a:t>na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intersecção</a:t>
            </a:r>
            <a:r>
              <a:rPr lang="en-US" sz="4000" dirty="0">
                <a:latin typeface="Baskerville Old Face" panose="02020602080505020303" pitchFamily="18" charset="0"/>
              </a:rPr>
              <a:t> que se forma entre o </a:t>
            </a:r>
            <a:r>
              <a:rPr lang="en-US" sz="4000" dirty="0">
                <a:latin typeface="Baskerville Old Face" panose="02020602080505020303" pitchFamily="18" charset="0"/>
              </a:rPr>
              <a:t>psiquismo</a:t>
            </a:r>
            <a:r>
              <a:rPr lang="en-US" sz="4000" dirty="0">
                <a:latin typeface="Baskerville Old Face" panose="02020602080505020303" pitchFamily="18" charset="0"/>
              </a:rPr>
              <a:t> do </a:t>
            </a:r>
            <a:r>
              <a:rPr lang="en-US" sz="4000" dirty="0">
                <a:latin typeface="Baskerville Old Face" panose="02020602080505020303" pitchFamily="18" charset="0"/>
              </a:rPr>
              <a:t>analisando</a:t>
            </a:r>
            <a:r>
              <a:rPr lang="en-US" sz="4000" dirty="0">
                <a:latin typeface="Baskerville Old Face" panose="02020602080505020303" pitchFamily="18" charset="0"/>
              </a:rPr>
              <a:t> e do </a:t>
            </a:r>
            <a:r>
              <a:rPr lang="en-US" sz="4000" dirty="0">
                <a:latin typeface="Baskerville Old Face" panose="02020602080505020303" pitchFamily="18" charset="0"/>
              </a:rPr>
              <a:t>analista</a:t>
            </a:r>
            <a:r>
              <a:rPr lang="en-US" sz="4000" dirty="0">
                <a:latin typeface="Baskerville Old Face" panose="02020602080505020303" pitchFamily="18" charset="0"/>
              </a:rPr>
              <a:t>, que as </a:t>
            </a:r>
            <a:r>
              <a:rPr lang="en-US" sz="4000" dirty="0">
                <a:latin typeface="Baskerville Old Face" panose="02020602080505020303" pitchFamily="18" charset="0"/>
              </a:rPr>
              <a:t>transformações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encontram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terreno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fértil</a:t>
            </a:r>
            <a:r>
              <a:rPr lang="en-US" sz="4000" dirty="0">
                <a:latin typeface="Baskerville Old Face" panose="02020602080505020303" pitchFamily="18" charset="0"/>
              </a:rPr>
              <a:t> para </a:t>
            </a:r>
            <a:r>
              <a:rPr lang="en-US" sz="4000" dirty="0">
                <a:latin typeface="Baskerville Old Face" panose="02020602080505020303" pitchFamily="18" charset="0"/>
              </a:rPr>
              <a:t>ocorrer</a:t>
            </a:r>
            <a:r>
              <a:rPr lang="en-US" sz="4000" dirty="0">
                <a:latin typeface="Baskerville Old Face" panose="02020602080505020303" pitchFamily="18" charset="0"/>
              </a:rPr>
              <a:t>. </a:t>
            </a:r>
            <a:r>
              <a:rPr lang="en-US" sz="4000" dirty="0">
                <a:latin typeface="Baskerville Old Face" panose="02020602080505020303" pitchFamily="18" charset="0"/>
              </a:rPr>
              <a:t>Tanto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paciente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quanto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analista</a:t>
            </a:r>
            <a:r>
              <a:rPr lang="en-US" sz="4000" dirty="0">
                <a:latin typeface="Baskerville Old Face" panose="02020602080505020303" pitchFamily="18" charset="0"/>
              </a:rPr>
              <a:t> se </a:t>
            </a:r>
            <a:r>
              <a:rPr lang="en-US" sz="4000" dirty="0">
                <a:latin typeface="Baskerville Old Face" panose="02020602080505020303" pitchFamily="18" charset="0"/>
              </a:rPr>
              <a:t>propõem</a:t>
            </a:r>
            <a:r>
              <a:rPr lang="en-US" sz="4000" dirty="0">
                <a:latin typeface="Baskerville Old Face" panose="02020602080505020303" pitchFamily="18" charset="0"/>
              </a:rPr>
              <a:t> à </a:t>
            </a:r>
            <a:r>
              <a:rPr lang="en-US" sz="4000" dirty="0">
                <a:latin typeface="Baskerville Old Face" panose="02020602080505020303" pitchFamily="18" charset="0"/>
              </a:rPr>
              <a:t>tarefa</a:t>
            </a:r>
            <a:r>
              <a:rPr lang="en-US" sz="4000" dirty="0">
                <a:latin typeface="Baskerville Old Face" panose="02020602080505020303" pitchFamily="18" charset="0"/>
              </a:rPr>
              <a:t> de </a:t>
            </a:r>
            <a:r>
              <a:rPr lang="en-US" sz="4000" dirty="0">
                <a:latin typeface="Baskerville Old Face" panose="02020602080505020303" pitchFamily="18" charset="0"/>
              </a:rPr>
              <a:t>sonhar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os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sonhos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não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sonhados</a:t>
            </a:r>
            <a:r>
              <a:rPr lang="en-US" sz="4000" dirty="0">
                <a:latin typeface="Baskerville Old Face" panose="02020602080505020303" pitchFamily="18" charset="0"/>
              </a:rPr>
              <a:t> e </a:t>
            </a:r>
            <a:r>
              <a:rPr lang="en-US" sz="4000" dirty="0">
                <a:latin typeface="Baskerville Old Face" panose="02020602080505020303" pitchFamily="18" charset="0"/>
              </a:rPr>
              <a:t>interrompidos</a:t>
            </a:r>
            <a:r>
              <a:rPr lang="en-US" sz="4000" dirty="0">
                <a:latin typeface="Baskerville Old Face" panose="02020602080505020303" pitchFamily="18" charset="0"/>
              </a:rPr>
              <a:t>, e </a:t>
            </a:r>
            <a:r>
              <a:rPr lang="en-US" sz="4000" dirty="0">
                <a:latin typeface="Baskerville Old Face" panose="02020602080505020303" pitchFamily="18" charset="0"/>
              </a:rPr>
              <a:t>estes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últimos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serão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produto</a:t>
            </a:r>
            <a:r>
              <a:rPr lang="en-US" sz="4000" dirty="0">
                <a:latin typeface="Baskerville Old Face" panose="02020602080505020303" pitchFamily="18" charset="0"/>
              </a:rPr>
              <a:t> de um </a:t>
            </a:r>
            <a:r>
              <a:rPr lang="en-US" sz="4000" dirty="0">
                <a:latin typeface="Baskerville Old Face" panose="02020602080505020303" pitchFamily="18" charset="0"/>
              </a:rPr>
              <a:t>terceiro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sujeito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inconsciente</a:t>
            </a:r>
            <a:r>
              <a:rPr lang="en-US" sz="4000" dirty="0">
                <a:latin typeface="Baskerville Old Face" panose="02020602080505020303" pitchFamily="18" charset="0"/>
              </a:rPr>
              <a:t> que é ambos e </a:t>
            </a:r>
            <a:r>
              <a:rPr lang="en-US" sz="4000" dirty="0">
                <a:latin typeface="Baskerville Old Face" panose="02020602080505020303" pitchFamily="18" charset="0"/>
              </a:rPr>
              <a:t>nenhum</a:t>
            </a:r>
            <a:r>
              <a:rPr lang="en-US" sz="4000" dirty="0">
                <a:latin typeface="Baskerville Old Face" panose="02020602080505020303" pitchFamily="18" charset="0"/>
              </a:rPr>
              <a:t> deles, </a:t>
            </a:r>
            <a:r>
              <a:rPr lang="en-US" sz="4000" dirty="0">
                <a:latin typeface="Baskerville Old Face" panose="02020602080505020303" pitchFamily="18" charset="0"/>
              </a:rPr>
              <a:t>paciente</a:t>
            </a:r>
            <a:r>
              <a:rPr lang="en-US" sz="4000" dirty="0">
                <a:latin typeface="Baskerville Old Face" panose="02020602080505020303" pitchFamily="18" charset="0"/>
              </a:rPr>
              <a:t> e </a:t>
            </a:r>
            <a:r>
              <a:rPr lang="en-US" sz="4000" dirty="0">
                <a:latin typeface="Baskerville Old Face" panose="02020602080505020303" pitchFamily="18" charset="0"/>
              </a:rPr>
              <a:t>analista</a:t>
            </a:r>
            <a:r>
              <a:rPr lang="en-US" sz="4000" dirty="0">
                <a:latin typeface="Baskerville Old Face" panose="02020602080505020303" pitchFamily="18" charset="0"/>
              </a:rPr>
              <a:t>. </a:t>
            </a:r>
            <a:r>
              <a:rPr lang="en-US" sz="4000" dirty="0">
                <a:latin typeface="Baskerville Old Face" panose="02020602080505020303" pitchFamily="18" charset="0"/>
              </a:rPr>
              <a:t>Os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sonhos</a:t>
            </a:r>
            <a:r>
              <a:rPr lang="en-US" sz="4000" dirty="0">
                <a:latin typeface="Baskerville Old Face" panose="02020602080505020303" pitchFamily="18" charset="0"/>
              </a:rPr>
              <a:t> do </a:t>
            </a:r>
            <a:r>
              <a:rPr lang="en-US" sz="4000" dirty="0">
                <a:latin typeface="Baskerville Old Face" panose="02020602080505020303" pitchFamily="18" charset="0"/>
              </a:rPr>
              <a:t>analista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são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seus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devaneios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diante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dessa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situação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analítica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específica</a:t>
            </a:r>
            <a:r>
              <a:rPr lang="en-US" sz="4000" dirty="0">
                <a:latin typeface="Baskerville Old Face" panose="02020602080505020303" pitchFamily="18" charset="0"/>
              </a:rPr>
              <a:t>. Com outro </a:t>
            </a:r>
            <a:r>
              <a:rPr lang="en-US" sz="4000" dirty="0">
                <a:latin typeface="Baskerville Old Face" panose="02020602080505020303" pitchFamily="18" charset="0"/>
              </a:rPr>
              <a:t>paciente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provavelmente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seus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devaneios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seriam</a:t>
            </a:r>
            <a:r>
              <a:rPr lang="en-US" sz="4000" dirty="0">
                <a:latin typeface="Baskerville Old Face" panose="02020602080505020303" pitchFamily="18" charset="0"/>
              </a:rPr>
              <a:t> outros, </a:t>
            </a:r>
            <a:r>
              <a:rPr lang="en-US" sz="4000" dirty="0">
                <a:latin typeface="Baskerville Old Face" panose="02020602080505020303" pitchFamily="18" charset="0"/>
              </a:rPr>
              <a:t>assim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como</a:t>
            </a:r>
            <a:r>
              <a:rPr lang="en-US" sz="4000" dirty="0">
                <a:latin typeface="Baskerville Old Face" panose="02020602080505020303" pitchFamily="18" charset="0"/>
              </a:rPr>
              <a:t> o </a:t>
            </a:r>
            <a:r>
              <a:rPr lang="en-US" sz="4000" dirty="0">
                <a:latin typeface="Baskerville Old Face" panose="02020602080505020303" pitchFamily="18" charset="0"/>
              </a:rPr>
              <a:t>paciente</a:t>
            </a:r>
            <a:r>
              <a:rPr lang="en-US" sz="4000" dirty="0">
                <a:latin typeface="Baskerville Old Face" panose="02020602080505020303" pitchFamily="18" charset="0"/>
              </a:rPr>
              <a:t>, </a:t>
            </a:r>
            <a:r>
              <a:rPr lang="en-US" sz="4000" dirty="0">
                <a:latin typeface="Baskerville Old Face" panose="02020602080505020303" pitchFamily="18" charset="0"/>
              </a:rPr>
              <a:t>atendido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por</a:t>
            </a:r>
            <a:r>
              <a:rPr lang="en-US" sz="4000" dirty="0">
                <a:latin typeface="Baskerville Old Face" panose="02020602080505020303" pitchFamily="18" charset="0"/>
              </a:rPr>
              <a:t> outro </a:t>
            </a:r>
            <a:r>
              <a:rPr lang="en-US" sz="4000" dirty="0">
                <a:latin typeface="Baskerville Old Face" panose="02020602080505020303" pitchFamily="18" charset="0"/>
              </a:rPr>
              <a:t>analista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provavelmente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exibiria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características</a:t>
            </a:r>
            <a:r>
              <a:rPr lang="en-US" sz="4000" dirty="0">
                <a:latin typeface="Baskerville Old Face" panose="02020602080505020303" pitchFamily="18" charset="0"/>
              </a:rPr>
              <a:t> em </a:t>
            </a:r>
            <a:r>
              <a:rPr lang="en-US" sz="4000" dirty="0">
                <a:latin typeface="Baskerville Old Face" panose="02020602080505020303" pitchFamily="18" charset="0"/>
              </a:rPr>
              <a:t>certa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medida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diversas</a:t>
            </a:r>
            <a:r>
              <a:rPr lang="en-US" sz="4000" dirty="0">
                <a:latin typeface="Baskerville Old Face" panose="02020602080505020303" pitchFamily="18" charset="0"/>
              </a:rPr>
              <a:t> das que </a:t>
            </a:r>
            <a:r>
              <a:rPr lang="en-US" sz="4000" dirty="0">
                <a:latin typeface="Baskerville Old Face" panose="02020602080505020303" pitchFamily="18" charset="0"/>
              </a:rPr>
              <a:t>são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estimuladas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por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esse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processo</a:t>
            </a:r>
            <a:r>
              <a:rPr lang="en-US" sz="4000" dirty="0">
                <a:latin typeface="Baskerville Old Face" panose="02020602080505020303" pitchFamily="18" charset="0"/>
              </a:rPr>
              <a:t> particular</a:t>
            </a:r>
            <a:r>
              <a:rPr lang="en-US" sz="4000" dirty="0" smtClean="0">
                <a:latin typeface="Baskerville Old Face" panose="02020602080505020303" pitchFamily="18" charset="0"/>
              </a:rPr>
              <a:t>. O </a:t>
            </a:r>
            <a:r>
              <a:rPr lang="en-US" sz="4000" dirty="0">
                <a:latin typeface="Baskerville Old Face" panose="02020602080505020303" pitchFamily="18" charset="0"/>
              </a:rPr>
              <a:t>analista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vai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tomando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consciência</a:t>
            </a:r>
            <a:r>
              <a:rPr lang="en-US" sz="4000" dirty="0">
                <a:latin typeface="Baskerville Old Face" panose="02020602080505020303" pitchFamily="18" charset="0"/>
              </a:rPr>
              <a:t> das </a:t>
            </a:r>
            <a:r>
              <a:rPr lang="en-US" sz="4000" dirty="0">
                <a:latin typeface="Baskerville Old Face" panose="02020602080505020303" pitchFamily="18" charset="0"/>
              </a:rPr>
              <a:t>experiências</a:t>
            </a:r>
            <a:r>
              <a:rPr lang="en-US" sz="4000" dirty="0">
                <a:latin typeface="Baskerville Old Face" panose="02020602080505020303" pitchFamily="18" charset="0"/>
              </a:rPr>
              <a:t> do </a:t>
            </a:r>
            <a:r>
              <a:rPr lang="en-US" sz="4000" dirty="0">
                <a:latin typeface="Baskerville Old Face" panose="02020602080505020303" pitchFamily="18" charset="0"/>
              </a:rPr>
              <a:t>Terceiro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Analítico</a:t>
            </a:r>
            <a:r>
              <a:rPr lang="en-US" sz="4000" dirty="0">
                <a:latin typeface="Baskerville Old Face" panose="02020602080505020303" pitchFamily="18" charset="0"/>
              </a:rPr>
              <a:t> e as </a:t>
            </a:r>
            <a:r>
              <a:rPr lang="en-US" sz="4000" dirty="0">
                <a:latin typeface="Baskerville Old Face" panose="02020602080505020303" pitchFamily="18" charset="0"/>
              </a:rPr>
              <a:t>simboliza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verbalmente</a:t>
            </a:r>
            <a:r>
              <a:rPr lang="en-US" sz="4000" dirty="0">
                <a:latin typeface="Baskerville Old Face" panose="02020602080505020303" pitchFamily="18" charset="0"/>
              </a:rPr>
              <a:t> para </a:t>
            </a:r>
            <a:r>
              <a:rPr lang="en-US" sz="4000" dirty="0">
                <a:latin typeface="Baskerville Old Face" panose="02020602080505020303" pitchFamily="18" charset="0"/>
              </a:rPr>
              <a:t>si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mesmo</a:t>
            </a:r>
            <a:r>
              <a:rPr lang="en-US" sz="4000" dirty="0">
                <a:latin typeface="Baskerville Old Face" panose="02020602080505020303" pitchFamily="18" charset="0"/>
              </a:rPr>
              <a:t>. </a:t>
            </a:r>
            <a:r>
              <a:rPr lang="en-US" sz="4000" dirty="0">
                <a:latin typeface="Baskerville Old Face" panose="02020602080505020303" pitchFamily="18" charset="0"/>
              </a:rPr>
              <a:t>Respeitando</a:t>
            </a:r>
            <a:r>
              <a:rPr lang="en-US" sz="4000" dirty="0">
                <a:latin typeface="Baskerville Old Face" panose="02020602080505020303" pitchFamily="18" charset="0"/>
              </a:rPr>
              <a:t> o </a:t>
            </a:r>
            <a:r>
              <a:rPr lang="en-US" sz="4000" dirty="0">
                <a:latin typeface="Baskerville Old Face" panose="02020602080505020303" pitchFamily="18" charset="0"/>
              </a:rPr>
              <a:t>ritimo</a:t>
            </a:r>
            <a:r>
              <a:rPr lang="en-US" sz="4000" dirty="0">
                <a:latin typeface="Baskerville Old Face" panose="02020602080505020303" pitchFamily="18" charset="0"/>
              </a:rPr>
              <a:t> do </a:t>
            </a:r>
            <a:r>
              <a:rPr lang="en-US" sz="4000" dirty="0">
                <a:latin typeface="Baskerville Old Face" panose="02020602080505020303" pitchFamily="18" charset="0"/>
              </a:rPr>
              <a:t>paciente</a:t>
            </a:r>
            <a:r>
              <a:rPr lang="en-US" sz="4000" dirty="0">
                <a:latin typeface="Baskerville Old Face" panose="02020602080505020303" pitchFamily="18" charset="0"/>
              </a:rPr>
              <a:t>, </a:t>
            </a:r>
            <a:r>
              <a:rPr lang="en-US" sz="4000" dirty="0">
                <a:latin typeface="Baskerville Old Face" panose="02020602080505020303" pitchFamily="18" charset="0"/>
              </a:rPr>
              <a:t>ele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pode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lhe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falar</a:t>
            </a:r>
            <a:r>
              <a:rPr lang="en-US" sz="4000" dirty="0">
                <a:latin typeface="Baskerville Old Face" panose="02020602080505020303" pitchFamily="18" charset="0"/>
              </a:rPr>
              <a:t> da </a:t>
            </a:r>
            <a:r>
              <a:rPr lang="en-US" sz="4000" dirty="0">
                <a:latin typeface="Baskerville Old Face" panose="02020602080505020303" pitchFamily="18" charset="0"/>
              </a:rPr>
              <a:t>experiência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sobre</a:t>
            </a:r>
            <a:r>
              <a:rPr lang="en-US" sz="4000" dirty="0">
                <a:latin typeface="Baskerville Old Face" panose="02020602080505020303" pitchFamily="18" charset="0"/>
              </a:rPr>
              <a:t> o que </a:t>
            </a:r>
            <a:r>
              <a:rPr lang="en-US" sz="4000" dirty="0">
                <a:latin typeface="Baskerville Old Face" panose="02020602080505020303" pitchFamily="18" charset="0"/>
              </a:rPr>
              <a:t>está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acontecendo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num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nível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inconsciente</a:t>
            </a:r>
            <a:r>
              <a:rPr lang="en-US" sz="4000" dirty="0">
                <a:latin typeface="Baskerville Old Face" panose="02020602080505020303" pitchFamily="18" charset="0"/>
              </a:rPr>
              <a:t> entre </a:t>
            </a:r>
            <a:r>
              <a:rPr lang="en-US" sz="4000" dirty="0">
                <a:latin typeface="Baskerville Old Face" panose="02020602080505020303" pitchFamily="18" charset="0"/>
              </a:rPr>
              <a:t>os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dois</a:t>
            </a:r>
            <a:r>
              <a:rPr lang="en-US" sz="4000" dirty="0">
                <a:latin typeface="Baskerville Old Face" panose="02020602080505020303" pitchFamily="18" charset="0"/>
              </a:rPr>
              <a:t>. </a:t>
            </a:r>
            <a:r>
              <a:rPr lang="en-US" sz="4000" dirty="0">
                <a:latin typeface="Baskerville Old Face" panose="02020602080505020303" pitchFamily="18" charset="0"/>
              </a:rPr>
              <a:t>Esta</a:t>
            </a:r>
            <a:r>
              <a:rPr lang="en-US" sz="4000" dirty="0">
                <a:latin typeface="Baskerville Old Face" panose="02020602080505020303" pitchFamily="18" charset="0"/>
              </a:rPr>
              <a:t> é </a:t>
            </a:r>
            <a:r>
              <a:rPr lang="en-US" sz="4000" dirty="0">
                <a:latin typeface="Baskerville Old Face" panose="02020602080505020303" pitchFamily="18" charset="0"/>
              </a:rPr>
              <a:t>uma</a:t>
            </a:r>
            <a:r>
              <a:rPr lang="en-US" sz="4000" dirty="0">
                <a:latin typeface="Baskerville Old Face" panose="02020602080505020303" pitchFamily="18" charset="0"/>
              </a:rPr>
              <a:t> forma de </a:t>
            </a:r>
            <a:r>
              <a:rPr lang="en-US" sz="4000" dirty="0">
                <a:latin typeface="Baskerville Old Face" panose="02020602080505020303" pitchFamily="18" charset="0"/>
              </a:rPr>
              <a:t>proporcionar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condições</a:t>
            </a:r>
            <a:r>
              <a:rPr lang="en-US" sz="4000" dirty="0">
                <a:latin typeface="Baskerville Old Face" panose="02020602080505020303" pitchFamily="18" charset="0"/>
              </a:rPr>
              <a:t> para </a:t>
            </a:r>
            <a:r>
              <a:rPr lang="en-US" sz="4000" dirty="0">
                <a:latin typeface="Baskerville Old Face" panose="02020602080505020303" pitchFamily="18" charset="0"/>
              </a:rPr>
              <a:t>uma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capacidade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maior</a:t>
            </a:r>
            <a:r>
              <a:rPr lang="en-US" sz="4000" dirty="0">
                <a:latin typeface="Baskerville Old Face" panose="02020602080505020303" pitchFamily="18" charset="0"/>
              </a:rPr>
              <a:t> de </a:t>
            </a:r>
            <a:r>
              <a:rPr lang="en-US" sz="4000" dirty="0">
                <a:latin typeface="Baskerville Old Face" panose="02020602080505020303" pitchFamily="18" charset="0"/>
              </a:rPr>
              <a:t>discriminação</a:t>
            </a:r>
            <a:r>
              <a:rPr lang="en-US" sz="4000" dirty="0">
                <a:latin typeface="Baskerville Old Face" panose="02020602080505020303" pitchFamily="18" charset="0"/>
              </a:rPr>
              <a:t> e de </a:t>
            </a:r>
            <a:r>
              <a:rPr lang="en-US" sz="4000" dirty="0">
                <a:latin typeface="Baskerville Old Face" panose="02020602080505020303" pitchFamily="18" charset="0"/>
              </a:rPr>
              <a:t>pensamento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consciente</a:t>
            </a:r>
            <a:r>
              <a:rPr lang="en-US" sz="4000" dirty="0">
                <a:latin typeface="Baskerville Old Face" panose="02020602080505020303" pitchFamily="18" charset="0"/>
              </a:rPr>
              <a:t>, que </a:t>
            </a:r>
            <a:r>
              <a:rPr lang="en-US" sz="4000" dirty="0">
                <a:latin typeface="Baskerville Old Face" panose="02020602080505020303" pitchFamily="18" charset="0"/>
              </a:rPr>
              <a:t>pode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funcionar</a:t>
            </a:r>
            <a:r>
              <a:rPr lang="en-US" sz="4000" dirty="0">
                <a:latin typeface="Baskerville Old Face" panose="02020602080505020303" pitchFamily="18" charset="0"/>
              </a:rPr>
              <a:t> em </a:t>
            </a:r>
            <a:r>
              <a:rPr lang="en-US" sz="4000" dirty="0">
                <a:latin typeface="Baskerville Old Face" panose="02020602080505020303" pitchFamily="18" charset="0"/>
              </a:rPr>
              <a:t>consonância</a:t>
            </a:r>
            <a:r>
              <a:rPr lang="en-US" sz="4000" dirty="0">
                <a:latin typeface="Baskerville Old Face" panose="02020602080505020303" pitchFamily="18" charset="0"/>
              </a:rPr>
              <a:t> com o </a:t>
            </a:r>
            <a:r>
              <a:rPr lang="en-US" sz="4000" dirty="0">
                <a:latin typeface="Baskerville Old Face" panose="02020602080505020303" pitchFamily="18" charset="0"/>
              </a:rPr>
              <a:t>trabalho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inconsciente</a:t>
            </a:r>
            <a:r>
              <a:rPr lang="en-US" sz="4000" dirty="0">
                <a:latin typeface="Baskerville Old Face" panose="02020602080505020303" pitchFamily="18" charset="0"/>
              </a:rPr>
              <a:t> do </a:t>
            </a:r>
            <a:r>
              <a:rPr lang="en-US" sz="4000" dirty="0">
                <a:latin typeface="Baskerville Old Face" panose="02020602080505020303" pitchFamily="18" charset="0"/>
              </a:rPr>
              <a:t>sonhar</a:t>
            </a:r>
            <a:r>
              <a:rPr lang="en-US" sz="4000" dirty="0">
                <a:latin typeface="Baskerville Old Face" panose="02020602080505020303" pitchFamily="18" charset="0"/>
              </a:rPr>
              <a:t> do </a:t>
            </a:r>
            <a:r>
              <a:rPr lang="en-US" sz="4000" dirty="0">
                <a:latin typeface="Baskerville Old Face" panose="02020602080505020303" pitchFamily="18" charset="0"/>
              </a:rPr>
              <a:t>paciente</a:t>
            </a:r>
            <a:r>
              <a:rPr lang="en-US" sz="4000" dirty="0">
                <a:latin typeface="Baskerville Old Face" panose="02020602080505020303" pitchFamily="18" charset="0"/>
              </a:rPr>
              <a:t> e </a:t>
            </a:r>
            <a:r>
              <a:rPr lang="en-US" sz="4000" dirty="0">
                <a:latin typeface="Baskerville Old Face" panose="02020602080505020303" pitchFamily="18" charset="0"/>
              </a:rPr>
              <a:t>facilita</a:t>
            </a:r>
            <a:r>
              <a:rPr lang="en-US" sz="4000" dirty="0">
                <a:latin typeface="Baskerville Old Face" panose="02020602080505020303" pitchFamily="18" charset="0"/>
              </a:rPr>
              <a:t>-lo.</a:t>
            </a:r>
            <a:endParaRPr lang="pt-BR" sz="4000" dirty="0">
              <a:latin typeface="Baskerville Old Face" panose="02020602080505020303" pitchFamily="18" charset="0"/>
            </a:endParaRPr>
          </a:p>
          <a:p>
            <a:endParaRPr lang="pt-BR" sz="2800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323941" y="224061"/>
            <a:ext cx="2895600" cy="686108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62000" y="44624"/>
            <a:ext cx="8077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latin typeface="Baskerville Old Face" panose="02020602080505020303" pitchFamily="18" charset="0"/>
              </a:rPr>
              <a:t/>
            </a:r>
            <a:br>
              <a:rPr lang="en-US" sz="3600" b="1" dirty="0" smtClean="0">
                <a:latin typeface="Baskerville Old Face" panose="02020602080505020303" pitchFamily="18" charset="0"/>
              </a:rPr>
            </a:br>
            <a:r>
              <a:rPr lang="en-US" sz="3600" b="1" dirty="0" smtClean="0">
                <a:latin typeface="Baskerville Old Face" panose="02020602080505020303" pitchFamily="18" charset="0"/>
              </a:rPr>
              <a:t/>
            </a:r>
            <a:br>
              <a:rPr lang="en-US" sz="3600" b="1" dirty="0" smtClean="0">
                <a:latin typeface="Baskerville Old Face" panose="02020602080505020303" pitchFamily="18" charset="0"/>
              </a:rPr>
            </a:br>
            <a:r>
              <a:rPr lang="en-US" sz="3100" b="1" dirty="0" smtClean="0">
                <a:latin typeface="Baskerville Old Face" panose="02020602080505020303" pitchFamily="18" charset="0"/>
              </a:rPr>
              <a:t>PRIVACIDADE</a:t>
            </a:r>
            <a:r>
              <a:rPr lang="en-US" sz="3100" b="1" dirty="0">
                <a:latin typeface="Baskerville Old Face" panose="02020602080505020303" pitchFamily="18" charset="0"/>
              </a:rPr>
              <a:t>, REVERIE E TÉCNICA ANALÍTICA</a:t>
            </a:r>
            <a:r>
              <a:rPr lang="pt-BR" sz="3100" dirty="0"/>
              <a:t/>
            </a:r>
            <a:br>
              <a:rPr lang="pt-BR" sz="3100" dirty="0"/>
            </a:br>
            <a:r>
              <a:rPr lang="pt-BR" sz="3600" dirty="0">
                <a:latin typeface="Baskerville Old Face" panose="02020602080505020303" pitchFamily="18" charset="0"/>
              </a:rPr>
              <a:t/>
            </a:r>
            <a:br>
              <a:rPr lang="pt-BR" sz="3600" dirty="0">
                <a:latin typeface="Baskerville Old Face" panose="02020602080505020303" pitchFamily="18" charset="0"/>
              </a:rPr>
            </a:br>
            <a:endParaRPr lang="pt-BR" sz="3600" dirty="0">
              <a:latin typeface="Baskerville Old Face" panose="02020602080505020303" pitchFamily="18" charset="0"/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611560" y="1268760"/>
            <a:ext cx="8424936" cy="558924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dirty="0"/>
              <a:t>O </a:t>
            </a:r>
            <a:r>
              <a:rPr lang="en-US" b="1" dirty="0"/>
              <a:t>terceiro</a:t>
            </a:r>
            <a:r>
              <a:rPr lang="en-US" b="1" dirty="0"/>
              <a:t> </a:t>
            </a:r>
            <a:r>
              <a:rPr lang="en-US" b="1" dirty="0" smtClean="0"/>
              <a:t>analítico</a:t>
            </a:r>
            <a:endParaRPr lang="en-US" b="1" dirty="0" smtClean="0"/>
          </a:p>
          <a:p>
            <a:pPr marL="0" indent="0">
              <a:buNone/>
            </a:pPr>
            <a:endParaRPr lang="pt-BR" sz="700" dirty="0"/>
          </a:p>
          <a:p>
            <a:pPr marL="0" indent="0" algn="just">
              <a:buNone/>
            </a:pPr>
            <a:r>
              <a:rPr lang="en-US" sz="3600" dirty="0">
                <a:latin typeface="Baskerville Old Face" panose="02020602080505020303" pitchFamily="18" charset="0"/>
              </a:rPr>
              <a:t>O </a:t>
            </a:r>
            <a:r>
              <a:rPr lang="en-US" sz="3600" dirty="0">
                <a:latin typeface="Baskerville Old Face" panose="02020602080505020303" pitchFamily="18" charset="0"/>
              </a:rPr>
              <a:t>propósito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mais</a:t>
            </a:r>
            <a:r>
              <a:rPr lang="en-US" sz="3600" dirty="0">
                <a:latin typeface="Baskerville Old Face" panose="02020602080505020303" pitchFamily="18" charset="0"/>
              </a:rPr>
              <a:t> fundamental da </a:t>
            </a:r>
            <a:r>
              <a:rPr lang="en-US" sz="3600" dirty="0">
                <a:latin typeface="Baskerville Old Face" panose="02020602080505020303" pitchFamily="18" charset="0"/>
              </a:rPr>
              <a:t>relação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analítica</a:t>
            </a:r>
            <a:r>
              <a:rPr lang="en-US" sz="3600" dirty="0">
                <a:latin typeface="Baskerville Old Face" panose="02020602080505020303" pitchFamily="18" charset="0"/>
              </a:rPr>
              <a:t> é o de </a:t>
            </a:r>
            <a:r>
              <a:rPr lang="en-US" sz="3600" dirty="0">
                <a:latin typeface="Baskerville Old Face" panose="02020602080505020303" pitchFamily="18" charset="0"/>
              </a:rPr>
              <a:t>ajudar</a:t>
            </a:r>
            <a:r>
              <a:rPr lang="en-US" sz="3600" dirty="0">
                <a:latin typeface="Baskerville Old Face" panose="02020602080505020303" pitchFamily="18" charset="0"/>
              </a:rPr>
              <a:t> o </a:t>
            </a:r>
            <a:r>
              <a:rPr lang="en-US" sz="3600" dirty="0">
                <a:latin typeface="Baskerville Old Face" panose="02020602080505020303" pitchFamily="18" charset="0"/>
              </a:rPr>
              <a:t>analisando</a:t>
            </a:r>
            <a:r>
              <a:rPr lang="en-US" sz="3600" dirty="0">
                <a:latin typeface="Baskerville Old Face" panose="02020602080505020303" pitchFamily="18" charset="0"/>
              </a:rPr>
              <a:t> a </a:t>
            </a:r>
            <a:r>
              <a:rPr lang="en-US" sz="3600" dirty="0">
                <a:latin typeface="Baskerville Old Face" panose="02020602080505020303" pitchFamily="18" charset="0"/>
              </a:rPr>
              <a:t>fazer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mudanças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psicológicas</a:t>
            </a:r>
            <a:r>
              <a:rPr lang="en-US" sz="3600" dirty="0">
                <a:latin typeface="Baskerville Old Face" panose="02020602080505020303" pitchFamily="18" charset="0"/>
              </a:rPr>
              <a:t> que </a:t>
            </a:r>
            <a:r>
              <a:rPr lang="en-US" sz="3600" dirty="0">
                <a:latin typeface="Baskerville Old Face" panose="02020602080505020303" pitchFamily="18" charset="0"/>
              </a:rPr>
              <a:t>lhe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possibilitem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viver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sua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vida</a:t>
            </a:r>
            <a:r>
              <a:rPr lang="en-US" sz="3600" dirty="0">
                <a:latin typeface="Baskerville Old Face" panose="02020602080505020303" pitchFamily="18" charset="0"/>
              </a:rPr>
              <a:t> de </a:t>
            </a:r>
            <a:r>
              <a:rPr lang="en-US" sz="3600" dirty="0">
                <a:latin typeface="Baskerville Old Face" panose="02020602080505020303" pitchFamily="18" charset="0"/>
              </a:rPr>
              <a:t>modo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mais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plenamente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humano</a:t>
            </a:r>
            <a:r>
              <a:rPr lang="en-US" sz="3600" dirty="0">
                <a:latin typeface="Baskerville Old Face" panose="02020602080505020303" pitchFamily="18" charset="0"/>
              </a:rPr>
              <a:t>. </a:t>
            </a:r>
            <a:r>
              <a:rPr lang="en-US" sz="3600" dirty="0">
                <a:latin typeface="Baskerville Old Face" panose="02020602080505020303" pitchFamily="18" charset="0"/>
              </a:rPr>
              <a:t>Privilegiar</a:t>
            </a:r>
            <a:r>
              <a:rPr lang="en-US" sz="3600" dirty="0">
                <a:latin typeface="Baskerville Old Face" panose="02020602080505020303" pitchFamily="18" charset="0"/>
              </a:rPr>
              <a:t> a </a:t>
            </a:r>
            <a:r>
              <a:rPr lang="en-US" sz="3600" dirty="0">
                <a:latin typeface="Baskerville Old Face" panose="02020602080505020303" pitchFamily="18" charset="0"/>
              </a:rPr>
              <a:t>investigação</a:t>
            </a:r>
            <a:r>
              <a:rPr lang="en-US" sz="3600" dirty="0">
                <a:latin typeface="Baskerville Old Face" panose="02020602080505020303" pitchFamily="18" charset="0"/>
              </a:rPr>
              <a:t> da </a:t>
            </a:r>
            <a:r>
              <a:rPr lang="en-US" sz="3600" dirty="0">
                <a:latin typeface="Baskerville Old Face" panose="02020602080505020303" pitchFamily="18" charset="0"/>
              </a:rPr>
              <a:t>vida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inconsciente</a:t>
            </a:r>
            <a:r>
              <a:rPr lang="en-US" sz="3600" dirty="0">
                <a:latin typeface="Baskerville Old Face" panose="02020602080505020303" pitchFamily="18" charset="0"/>
              </a:rPr>
              <a:t> do </a:t>
            </a:r>
            <a:r>
              <a:rPr lang="en-US" sz="3600" dirty="0">
                <a:latin typeface="Baskerville Old Face" panose="02020602080505020303" pitchFamily="18" charset="0"/>
              </a:rPr>
              <a:t>analisando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dá</a:t>
            </a:r>
            <a:r>
              <a:rPr lang="en-US" sz="3600" dirty="0">
                <a:latin typeface="Baskerville Old Face" panose="02020602080505020303" pitchFamily="18" charset="0"/>
              </a:rPr>
              <a:t>-se </a:t>
            </a:r>
            <a:r>
              <a:rPr lang="en-US" sz="3600" dirty="0">
                <a:latin typeface="Baskerville Old Face" panose="02020602080505020303" pitchFamily="18" charset="0"/>
              </a:rPr>
              <a:t>através</a:t>
            </a:r>
            <a:r>
              <a:rPr lang="en-US" sz="3600" dirty="0">
                <a:latin typeface="Baskerville Old Face" panose="02020602080505020303" pitchFamily="18" charset="0"/>
              </a:rPr>
              <a:t> do </a:t>
            </a:r>
            <a:r>
              <a:rPr lang="en-US" sz="3600" dirty="0">
                <a:latin typeface="Baskerville Old Face" panose="02020602080505020303" pitchFamily="18" charset="0"/>
              </a:rPr>
              <a:t>uso</a:t>
            </a:r>
            <a:r>
              <a:rPr lang="en-US" sz="3600" dirty="0">
                <a:latin typeface="Baskerville Old Face" panose="02020602080505020303" pitchFamily="18" charset="0"/>
              </a:rPr>
              <a:t> que o </a:t>
            </a:r>
            <a:r>
              <a:rPr lang="en-US" sz="3600" dirty="0">
                <a:latin typeface="Baskerville Old Face" panose="02020602080505020303" pitchFamily="18" charset="0"/>
              </a:rPr>
              <a:t>analista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faz</a:t>
            </a:r>
            <a:r>
              <a:rPr lang="en-US" sz="3600" dirty="0">
                <a:latin typeface="Baskerville Old Face" panose="02020602080505020303" pitchFamily="18" charset="0"/>
              </a:rPr>
              <a:t> de </a:t>
            </a:r>
            <a:r>
              <a:rPr lang="en-US" sz="3600" dirty="0">
                <a:latin typeface="Baskerville Old Face" panose="02020602080505020303" pitchFamily="18" charset="0"/>
              </a:rPr>
              <a:t>sua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prática</a:t>
            </a:r>
            <a:r>
              <a:rPr lang="en-US" sz="3600" dirty="0">
                <a:latin typeface="Baskerville Old Face" panose="02020602080505020303" pitchFamily="18" charset="0"/>
              </a:rPr>
              <a:t> e </a:t>
            </a:r>
            <a:r>
              <a:rPr lang="en-US" sz="3600" dirty="0">
                <a:latin typeface="Baskerville Old Face" panose="02020602080505020303" pitchFamily="18" charset="0"/>
              </a:rPr>
              <a:t>experiência</a:t>
            </a:r>
            <a:r>
              <a:rPr lang="en-US" sz="3600" dirty="0">
                <a:latin typeface="Baskerville Old Face" panose="02020602080505020303" pitchFamily="18" charset="0"/>
              </a:rPr>
              <a:t>, </a:t>
            </a:r>
            <a:r>
              <a:rPr lang="en-US" sz="3600" dirty="0">
                <a:latin typeface="Baskerville Old Face" panose="02020602080505020303" pitchFamily="18" charset="0"/>
              </a:rPr>
              <a:t>ao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empregar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seu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próprio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inconsciente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na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função</a:t>
            </a:r>
            <a:r>
              <a:rPr lang="en-US" sz="3600" dirty="0">
                <a:latin typeface="Baskerville Old Face" panose="02020602080505020303" pitchFamily="18" charset="0"/>
              </a:rPr>
              <a:t> de receptor do “</a:t>
            </a:r>
            <a:r>
              <a:rPr lang="en-US" sz="3600" dirty="0">
                <a:latin typeface="Baskerville Old Face" panose="02020602080505020303" pitchFamily="18" charset="0"/>
              </a:rPr>
              <a:t>fluxo</a:t>
            </a:r>
            <a:r>
              <a:rPr lang="en-US" sz="3600" dirty="0">
                <a:latin typeface="Baskerville Old Face" panose="02020602080505020303" pitchFamily="18" charset="0"/>
              </a:rPr>
              <a:t>”. </a:t>
            </a:r>
            <a:endParaRPr lang="en-US" sz="3600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sz="36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3600" dirty="0">
                <a:latin typeface="Baskerville Old Face" panose="02020602080505020303" pitchFamily="18" charset="0"/>
              </a:rPr>
              <a:t>O </a:t>
            </a:r>
            <a:r>
              <a:rPr lang="en-US" sz="3600" dirty="0">
                <a:latin typeface="Baskerville Old Face" panose="02020602080505020303" pitchFamily="18" charset="0"/>
              </a:rPr>
              <a:t>terceiro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analítico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não</a:t>
            </a:r>
            <a:r>
              <a:rPr lang="en-US" sz="3600" dirty="0">
                <a:latin typeface="Baskerville Old Face" panose="02020602080505020303" pitchFamily="18" charset="0"/>
              </a:rPr>
              <a:t> é um </a:t>
            </a:r>
            <a:r>
              <a:rPr lang="en-US" sz="3600" dirty="0">
                <a:latin typeface="Baskerville Old Face" panose="02020602080505020303" pitchFamily="18" charset="0"/>
              </a:rPr>
              <a:t>evento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único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vivenciado</a:t>
            </a:r>
            <a:r>
              <a:rPr lang="en-US" sz="3600" dirty="0">
                <a:latin typeface="Baskerville Old Face" panose="02020602080505020303" pitchFamily="18" charset="0"/>
              </a:rPr>
              <a:t> de </a:t>
            </a:r>
            <a:r>
              <a:rPr lang="en-US" sz="3600" dirty="0">
                <a:latin typeface="Baskerville Old Face" panose="02020602080505020303" pitchFamily="18" charset="0"/>
              </a:rPr>
              <a:t>modo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idêntico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por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duas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pessoas</a:t>
            </a:r>
            <a:r>
              <a:rPr lang="en-US" sz="3600" dirty="0">
                <a:latin typeface="Baskerville Old Face" panose="02020602080505020303" pitchFamily="18" charset="0"/>
              </a:rPr>
              <a:t>; </a:t>
            </a:r>
            <a:r>
              <a:rPr lang="en-US" sz="3600" dirty="0">
                <a:latin typeface="Baskerville Old Face" panose="02020602080505020303" pitchFamily="18" charset="0"/>
              </a:rPr>
              <a:t>ao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contrário</a:t>
            </a:r>
            <a:r>
              <a:rPr lang="en-US" sz="3600" dirty="0">
                <a:latin typeface="Baskerville Old Face" panose="02020602080505020303" pitchFamily="18" charset="0"/>
              </a:rPr>
              <a:t>, é um </a:t>
            </a:r>
            <a:r>
              <a:rPr lang="en-US" sz="3600" dirty="0">
                <a:latin typeface="Baskerville Old Face" panose="02020602080505020303" pitchFamily="18" charset="0"/>
              </a:rPr>
              <a:t>conjunto</a:t>
            </a:r>
            <a:r>
              <a:rPr lang="en-US" sz="3600" dirty="0">
                <a:latin typeface="Baskerville Old Face" panose="02020602080505020303" pitchFamily="18" charset="0"/>
              </a:rPr>
              <a:t> de </a:t>
            </a:r>
            <a:r>
              <a:rPr lang="en-US" sz="3600" dirty="0">
                <a:latin typeface="Baskerville Old Face" panose="02020602080505020303" pitchFamily="18" charset="0"/>
              </a:rPr>
              <a:t>experiências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intersubjetivas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conscientes</a:t>
            </a:r>
            <a:r>
              <a:rPr lang="en-US" sz="3600" dirty="0">
                <a:latin typeface="Baskerville Old Face" panose="02020602080505020303" pitchFamily="18" charset="0"/>
              </a:rPr>
              <a:t> e </a:t>
            </a:r>
            <a:r>
              <a:rPr lang="en-US" sz="3600" dirty="0">
                <a:latin typeface="Baskerville Old Face" panose="02020602080505020303" pitchFamily="18" charset="0"/>
              </a:rPr>
              <a:t>inconscientes</a:t>
            </a:r>
            <a:r>
              <a:rPr lang="en-US" sz="3600" dirty="0">
                <a:latin typeface="Baskerville Old Face" panose="02020602080505020303" pitchFamily="18" charset="0"/>
              </a:rPr>
              <a:t>, </a:t>
            </a:r>
            <a:r>
              <a:rPr lang="en-US" sz="3600" dirty="0">
                <a:latin typeface="Baskerville Old Face" panose="02020602080505020303" pitchFamily="18" charset="0"/>
              </a:rPr>
              <a:t>construído</a:t>
            </a:r>
            <a:r>
              <a:rPr lang="en-US" sz="3600" dirty="0">
                <a:latin typeface="Baskerville Old Face" panose="02020602080505020303" pitchFamily="18" charset="0"/>
              </a:rPr>
              <a:t> e </a:t>
            </a:r>
            <a:r>
              <a:rPr lang="en-US" sz="3600" dirty="0">
                <a:latin typeface="Baskerville Old Face" panose="02020602080505020303" pitchFamily="18" charset="0"/>
              </a:rPr>
              <a:t>vivenciado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conjuntamente</a:t>
            </a:r>
            <a:r>
              <a:rPr lang="en-US" sz="3600" dirty="0">
                <a:latin typeface="Baskerville Old Face" panose="02020602080505020303" pitchFamily="18" charset="0"/>
              </a:rPr>
              <a:t>, mas de </a:t>
            </a:r>
            <a:r>
              <a:rPr lang="en-US" sz="3600" dirty="0">
                <a:latin typeface="Baskerville Old Face" panose="02020602080505020303" pitchFamily="18" charset="0"/>
              </a:rPr>
              <a:t>modo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assimétrico</a:t>
            </a:r>
            <a:r>
              <a:rPr lang="en-US" sz="3600" dirty="0">
                <a:latin typeface="Baskerville Old Face" panose="02020602080505020303" pitchFamily="18" charset="0"/>
              </a:rPr>
              <a:t>, em que </a:t>
            </a:r>
            <a:r>
              <a:rPr lang="en-US" sz="3600" dirty="0">
                <a:latin typeface="Baskerville Old Face" panose="02020602080505020303" pitchFamily="18" charset="0"/>
              </a:rPr>
              <a:t>participam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>
                <a:latin typeface="Baskerville Old Face" panose="02020602080505020303" pitchFamily="18" charset="0"/>
              </a:rPr>
              <a:t>analista</a:t>
            </a:r>
            <a:r>
              <a:rPr lang="en-US" sz="3600" dirty="0">
                <a:latin typeface="Baskerville Old Face" panose="02020602080505020303" pitchFamily="18" charset="0"/>
              </a:rPr>
              <a:t> e </a:t>
            </a:r>
            <a:r>
              <a:rPr lang="en-US" sz="3600" dirty="0">
                <a:latin typeface="Baskerville Old Face" panose="02020602080505020303" pitchFamily="18" charset="0"/>
              </a:rPr>
              <a:t>analisando</a:t>
            </a:r>
            <a:r>
              <a:rPr lang="en-US" sz="3600" dirty="0">
                <a:latin typeface="Baskerville Old Face" panose="02020602080505020303" pitchFamily="18" charset="0"/>
              </a:rPr>
              <a:t>.</a:t>
            </a:r>
            <a:endParaRPr lang="pt-BR" sz="3600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260648"/>
            <a:ext cx="80772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latin typeface="Baskerville Old Face" panose="02020602080505020303" pitchFamily="18" charset="0"/>
              </a:rPr>
              <a:t>O </a:t>
            </a:r>
            <a:r>
              <a:rPr lang="en-US" sz="2800" b="1" dirty="0">
                <a:latin typeface="Baskerville Old Face" panose="02020602080505020303" pitchFamily="18" charset="0"/>
              </a:rPr>
              <a:t>papel</a:t>
            </a:r>
            <a:r>
              <a:rPr lang="en-US" sz="2800" b="1" dirty="0">
                <a:latin typeface="Baskerville Old Face" panose="02020602080505020303" pitchFamily="18" charset="0"/>
              </a:rPr>
              <a:t> do </a:t>
            </a:r>
            <a:r>
              <a:rPr lang="en-US" sz="2800" b="1" dirty="0">
                <a:latin typeface="Baskerville Old Face" panose="02020602080505020303" pitchFamily="18" charset="0"/>
              </a:rPr>
              <a:t>divã</a:t>
            </a:r>
            <a:r>
              <a:rPr lang="en-US" sz="2800" b="1" dirty="0">
                <a:latin typeface="Baskerville Old Face" panose="02020602080505020303" pitchFamily="18" charset="0"/>
              </a:rPr>
              <a:t> no </a:t>
            </a:r>
            <a:r>
              <a:rPr lang="en-US" sz="2800" b="1" dirty="0">
                <a:latin typeface="Baskerville Old Face" panose="02020602080505020303" pitchFamily="18" charset="0"/>
              </a:rPr>
              <a:t>processo</a:t>
            </a:r>
            <a:r>
              <a:rPr lang="en-US" sz="2800" b="1" dirty="0">
                <a:latin typeface="Baskerville Old Face" panose="02020602080505020303" pitchFamily="18" charset="0"/>
              </a:rPr>
              <a:t> </a:t>
            </a:r>
            <a:r>
              <a:rPr lang="en-US" sz="2800" b="1" dirty="0">
                <a:latin typeface="Baskerville Old Face" panose="02020602080505020303" pitchFamily="18" charset="0"/>
              </a:rPr>
              <a:t>analítico</a:t>
            </a:r>
            <a:r>
              <a:rPr lang="pt-BR" sz="2800" dirty="0">
                <a:latin typeface="Baskerville Old Face" panose="02020602080505020303" pitchFamily="18" charset="0"/>
              </a:rPr>
              <a:t/>
            </a:r>
            <a:br>
              <a:rPr lang="pt-BR" sz="2800" dirty="0">
                <a:latin typeface="Baskerville Old Face" panose="02020602080505020303" pitchFamily="18" charset="0"/>
              </a:rPr>
            </a:br>
            <a:endParaRPr lang="pt-BR" sz="2800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764704"/>
            <a:ext cx="8077200" cy="5904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500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2500" dirty="0" smtClean="0">
                <a:latin typeface="Baskerville Old Face" panose="02020602080505020303" pitchFamily="18" charset="0"/>
              </a:rPr>
              <a:t>Freud </a:t>
            </a:r>
            <a:r>
              <a:rPr lang="en-US" sz="2500" dirty="0">
                <a:latin typeface="Baskerville Old Face" panose="02020602080505020303" pitchFamily="18" charset="0"/>
              </a:rPr>
              <a:t>(1913) </a:t>
            </a:r>
            <a:r>
              <a:rPr lang="en-US" sz="2500" dirty="0">
                <a:latin typeface="Baskerville Old Face" panose="02020602080505020303" pitchFamily="18" charset="0"/>
              </a:rPr>
              <a:t>acreditava</a:t>
            </a:r>
            <a:r>
              <a:rPr lang="en-US" sz="2500" dirty="0">
                <a:latin typeface="Baskerville Old Face" panose="02020602080505020303" pitchFamily="18" charset="0"/>
              </a:rPr>
              <a:t> que o </a:t>
            </a:r>
            <a:r>
              <a:rPr lang="en-US" sz="2500" dirty="0">
                <a:latin typeface="Baskerville Old Face" panose="02020602080505020303" pitchFamily="18" charset="0"/>
              </a:rPr>
              <a:t>uso</a:t>
            </a:r>
            <a:r>
              <a:rPr lang="en-US" sz="2500" dirty="0">
                <a:latin typeface="Baskerville Old Face" panose="02020602080505020303" pitchFamily="18" charset="0"/>
              </a:rPr>
              <a:t> do </a:t>
            </a:r>
            <a:r>
              <a:rPr lang="en-US" sz="2500" dirty="0">
                <a:latin typeface="Baskerville Old Face" panose="02020602080505020303" pitchFamily="18" charset="0"/>
              </a:rPr>
              <a:t>divã</a:t>
            </a:r>
            <a:r>
              <a:rPr lang="en-US" sz="2500" dirty="0">
                <a:latin typeface="Baskerville Old Face" panose="02020602080505020303" pitchFamily="18" charset="0"/>
              </a:rPr>
              <a:t> e a </a:t>
            </a:r>
            <a:r>
              <a:rPr lang="en-US" sz="2500" dirty="0">
                <a:latin typeface="Baskerville Old Face" panose="02020602080505020303" pitchFamily="18" charset="0"/>
              </a:rPr>
              <a:t>privacidade</a:t>
            </a:r>
            <a:r>
              <a:rPr lang="en-US" sz="2500" dirty="0">
                <a:latin typeface="Baskerville Old Face" panose="02020602080505020303" pitchFamily="18" charset="0"/>
              </a:rPr>
              <a:t> do </a:t>
            </a:r>
            <a:r>
              <a:rPr lang="en-US" sz="2500" dirty="0">
                <a:latin typeface="Baskerville Old Face" panose="02020602080505020303" pitchFamily="18" charset="0"/>
              </a:rPr>
              <a:t>analista</a:t>
            </a:r>
            <a:r>
              <a:rPr lang="en-US" sz="2500" dirty="0">
                <a:latin typeface="Baskerville Old Face" panose="02020602080505020303" pitchFamily="18" charset="0"/>
              </a:rPr>
              <a:t> em </a:t>
            </a:r>
            <a:r>
              <a:rPr lang="en-US" sz="2500" dirty="0">
                <a:latin typeface="Baskerville Old Face" panose="02020602080505020303" pitchFamily="18" charset="0"/>
              </a:rPr>
              <a:t>sua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posição</a:t>
            </a:r>
            <a:r>
              <a:rPr lang="en-US" sz="2500" dirty="0">
                <a:latin typeface="Baskerville Old Face" panose="02020602080505020303" pitchFamily="18" charset="0"/>
              </a:rPr>
              <a:t> “fora da vista”, </a:t>
            </a:r>
            <a:r>
              <a:rPr lang="en-US" sz="2500" dirty="0">
                <a:latin typeface="Baskerville Old Face" panose="02020602080505020303" pitchFamily="18" charset="0"/>
              </a:rPr>
              <a:t>atrás</a:t>
            </a:r>
            <a:r>
              <a:rPr lang="en-US" sz="2500" dirty="0">
                <a:latin typeface="Baskerville Old Face" panose="02020602080505020303" pitchFamily="18" charset="0"/>
              </a:rPr>
              <a:t> do </a:t>
            </a:r>
            <a:r>
              <a:rPr lang="en-US" sz="2500" dirty="0">
                <a:latin typeface="Baskerville Old Face" panose="02020602080505020303" pitchFamily="18" charset="0"/>
              </a:rPr>
              <a:t>divã</a:t>
            </a:r>
            <a:r>
              <a:rPr lang="en-US" sz="2500" dirty="0">
                <a:latin typeface="Baskerville Old Face" panose="02020602080505020303" pitchFamily="18" charset="0"/>
              </a:rPr>
              <a:t>, </a:t>
            </a:r>
            <a:r>
              <a:rPr lang="en-US" sz="2500" dirty="0">
                <a:latin typeface="Baskerville Old Face" panose="02020602080505020303" pitchFamily="18" charset="0"/>
              </a:rPr>
              <a:t>eram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componentes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essenciais</a:t>
            </a:r>
            <a:r>
              <a:rPr lang="en-US" sz="2500" dirty="0">
                <a:latin typeface="Baskerville Old Face" panose="02020602080505020303" pitchFamily="18" charset="0"/>
              </a:rPr>
              <a:t> da </a:t>
            </a:r>
            <a:r>
              <a:rPr lang="en-US" sz="2500" dirty="0">
                <a:latin typeface="Baskerville Old Face" panose="02020602080505020303" pitchFamily="18" charset="0"/>
              </a:rPr>
              <a:t>estrutura</a:t>
            </a:r>
            <a:r>
              <a:rPr lang="en-US" sz="2500" dirty="0">
                <a:latin typeface="Baskerville Old Face" panose="02020602080505020303" pitchFamily="18" charset="0"/>
              </a:rPr>
              <a:t> de </a:t>
            </a:r>
            <a:r>
              <a:rPr lang="en-US" sz="2500" dirty="0">
                <a:latin typeface="Baskerville Old Face" panose="02020602080505020303" pitchFamily="18" charset="0"/>
              </a:rPr>
              <a:t>apoio</a:t>
            </a:r>
            <a:r>
              <a:rPr lang="en-US" sz="2500" dirty="0">
                <a:latin typeface="Baskerville Old Face" panose="02020602080505020303" pitchFamily="18" charset="0"/>
              </a:rPr>
              <a:t> , “a </a:t>
            </a:r>
            <a:r>
              <a:rPr lang="en-US" sz="2500" dirty="0">
                <a:latin typeface="Baskerville Old Face" panose="02020602080505020303" pitchFamily="18" charset="0"/>
              </a:rPr>
              <a:t>estrutura</a:t>
            </a:r>
            <a:r>
              <a:rPr lang="en-US" sz="2500" dirty="0">
                <a:latin typeface="Baskerville Old Face" panose="02020602080505020303" pitchFamily="18" charset="0"/>
              </a:rPr>
              <a:t>” da </a:t>
            </a:r>
            <a:r>
              <a:rPr lang="en-US" sz="2500" dirty="0">
                <a:latin typeface="Baskerville Old Face" panose="02020602080505020303" pitchFamily="18" charset="0"/>
              </a:rPr>
              <a:t>psicanálise</a:t>
            </a:r>
            <a:r>
              <a:rPr lang="en-US" sz="2500" dirty="0">
                <a:latin typeface="Baskerville Old Face" panose="02020602080505020303" pitchFamily="18" charset="0"/>
              </a:rPr>
              <a:t>. Tal </a:t>
            </a:r>
            <a:r>
              <a:rPr lang="en-US" sz="2500" dirty="0">
                <a:latin typeface="Baskerville Old Face" panose="02020602080505020303" pitchFamily="18" charset="0"/>
              </a:rPr>
              <a:t>arranjo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ajuda</a:t>
            </a:r>
            <a:r>
              <a:rPr lang="en-US" sz="2500" dirty="0">
                <a:latin typeface="Baskerville Old Face" panose="02020602080505020303" pitchFamily="18" charset="0"/>
              </a:rPr>
              <a:t> a </a:t>
            </a:r>
            <a:r>
              <a:rPr lang="en-US" sz="2500" dirty="0">
                <a:latin typeface="Baskerville Old Face" panose="02020602080505020303" pitchFamily="18" charset="0"/>
              </a:rPr>
              <a:t>dar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condições</a:t>
            </a:r>
            <a:r>
              <a:rPr lang="en-US" sz="2500" dirty="0">
                <a:latin typeface="Baskerville Old Face" panose="02020602080505020303" pitchFamily="18" charset="0"/>
              </a:rPr>
              <a:t> de </a:t>
            </a:r>
            <a:r>
              <a:rPr lang="en-US" sz="2500" dirty="0">
                <a:latin typeface="Baskerville Old Face" panose="02020602080505020303" pitchFamily="18" charset="0"/>
              </a:rPr>
              <a:t>privacidade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nas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quais</a:t>
            </a:r>
            <a:r>
              <a:rPr lang="en-US" sz="2500" dirty="0">
                <a:latin typeface="Baskerville Old Face" panose="02020602080505020303" pitchFamily="18" charset="0"/>
              </a:rPr>
              <a:t> o </a:t>
            </a:r>
            <a:r>
              <a:rPr lang="en-US" sz="2500" dirty="0">
                <a:latin typeface="Baskerville Old Face" panose="02020602080505020303" pitchFamily="18" charset="0"/>
              </a:rPr>
              <a:t>analista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pode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entrar</a:t>
            </a:r>
            <a:r>
              <a:rPr lang="en-US" sz="2500" dirty="0">
                <a:latin typeface="Baskerville Old Face" panose="02020602080505020303" pitchFamily="18" charset="0"/>
              </a:rPr>
              <a:t> em um </a:t>
            </a:r>
            <a:r>
              <a:rPr lang="en-US" sz="2500" dirty="0">
                <a:latin typeface="Baskerville Old Face" panose="02020602080505020303" pitchFamily="18" charset="0"/>
              </a:rPr>
              <a:t>estado</a:t>
            </a:r>
            <a:r>
              <a:rPr lang="en-US" sz="2500" dirty="0">
                <a:latin typeface="Baskerville Old Face" panose="02020602080505020303" pitchFamily="18" charset="0"/>
              </a:rPr>
              <a:t> de </a:t>
            </a:r>
            <a:r>
              <a:rPr lang="en-US" sz="2500" i="1" dirty="0">
                <a:latin typeface="Baskerville Old Face" panose="02020602080505020303" pitchFamily="18" charset="0"/>
              </a:rPr>
              <a:t>reverie</a:t>
            </a:r>
            <a:r>
              <a:rPr lang="en-US" sz="2500" dirty="0">
                <a:latin typeface="Baskerville Old Face" panose="02020602080505020303" pitchFamily="18" charset="0"/>
              </a:rPr>
              <a:t> em que </a:t>
            </a:r>
            <a:r>
              <a:rPr lang="en-US" sz="2500" dirty="0">
                <a:latin typeface="Baskerville Old Face" panose="02020602080505020303" pitchFamily="18" charset="0"/>
              </a:rPr>
              <a:t>ele</a:t>
            </a:r>
            <a:r>
              <a:rPr lang="en-US" sz="2500" dirty="0">
                <a:latin typeface="Baskerville Old Face" panose="02020602080505020303" pitchFamily="18" charset="0"/>
              </a:rPr>
              <a:t> se “</a:t>
            </a:r>
            <a:r>
              <a:rPr lang="en-US" sz="2500" dirty="0">
                <a:latin typeface="Baskerville Old Face" panose="02020602080505020303" pitchFamily="18" charset="0"/>
              </a:rPr>
              <a:t>entrega</a:t>
            </a:r>
            <a:r>
              <a:rPr lang="en-US" sz="2500" dirty="0">
                <a:latin typeface="Baskerville Old Face" panose="02020602080505020303" pitchFamily="18" charset="0"/>
              </a:rPr>
              <a:t> à </a:t>
            </a:r>
            <a:r>
              <a:rPr lang="en-US" sz="2500" dirty="0">
                <a:latin typeface="Baskerville Old Face" panose="02020602080505020303" pitchFamily="18" charset="0"/>
              </a:rPr>
              <a:t>corrente</a:t>
            </a:r>
            <a:r>
              <a:rPr lang="en-US" sz="2500" dirty="0">
                <a:latin typeface="Baskerville Old Face" panose="02020602080505020303" pitchFamily="18" charset="0"/>
              </a:rPr>
              <a:t> de (</a:t>
            </a:r>
            <a:r>
              <a:rPr lang="en-US" sz="2500" dirty="0">
                <a:latin typeface="Baskerville Old Face" panose="02020602080505020303" pitchFamily="18" charset="0"/>
              </a:rPr>
              <a:t>seus</a:t>
            </a:r>
            <a:r>
              <a:rPr lang="en-US" sz="2500" dirty="0">
                <a:latin typeface="Baskerville Old Face" panose="02020602080505020303" pitchFamily="18" charset="0"/>
              </a:rPr>
              <a:t>) </a:t>
            </a:r>
            <a:r>
              <a:rPr lang="en-US" sz="2500" dirty="0">
                <a:latin typeface="Baskerville Old Face" panose="02020602080505020303" pitchFamily="18" charset="0"/>
              </a:rPr>
              <a:t>pensamentos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inconscientes</a:t>
            </a:r>
            <a:r>
              <a:rPr lang="en-US" sz="2500" dirty="0">
                <a:latin typeface="Baskerville Old Face" panose="02020602080505020303" pitchFamily="18" charset="0"/>
              </a:rPr>
              <a:t>”. Nessa </a:t>
            </a:r>
            <a:r>
              <a:rPr lang="en-US" sz="2500" dirty="0">
                <a:latin typeface="Baskerville Old Face" panose="02020602080505020303" pitchFamily="18" charset="0"/>
              </a:rPr>
              <a:t>discussão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está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implícita</a:t>
            </a:r>
            <a:r>
              <a:rPr lang="en-US" sz="2500" dirty="0">
                <a:latin typeface="Baskerville Old Face" panose="02020602080505020303" pitchFamily="18" charset="0"/>
              </a:rPr>
              <a:t> a </a:t>
            </a:r>
            <a:r>
              <a:rPr lang="en-US" sz="2500" dirty="0">
                <a:latin typeface="Baskerville Old Face" panose="02020602080505020303" pitchFamily="18" charset="0"/>
              </a:rPr>
              <a:t>ideia</a:t>
            </a:r>
            <a:r>
              <a:rPr lang="en-US" sz="2500" dirty="0">
                <a:latin typeface="Baskerville Old Face" panose="02020602080505020303" pitchFamily="18" charset="0"/>
              </a:rPr>
              <a:t> de que, </a:t>
            </a:r>
            <a:r>
              <a:rPr lang="en-US" sz="2500" dirty="0">
                <a:latin typeface="Baskerville Old Face" panose="02020602080505020303" pitchFamily="18" charset="0"/>
              </a:rPr>
              <a:t>ao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usar</a:t>
            </a:r>
            <a:r>
              <a:rPr lang="en-US" sz="2500" dirty="0">
                <a:latin typeface="Baskerville Old Face" panose="02020602080505020303" pitchFamily="18" charset="0"/>
              </a:rPr>
              <a:t> o </a:t>
            </a:r>
            <a:r>
              <a:rPr lang="en-US" sz="2500" dirty="0">
                <a:latin typeface="Baskerville Old Face" panose="02020602080505020303" pitchFamily="18" charset="0"/>
              </a:rPr>
              <a:t>divã</a:t>
            </a:r>
            <a:r>
              <a:rPr lang="en-US" sz="2500" dirty="0">
                <a:latin typeface="Baskerville Old Face" panose="02020602080505020303" pitchFamily="18" charset="0"/>
              </a:rPr>
              <a:t>, o </a:t>
            </a:r>
            <a:r>
              <a:rPr lang="en-US" sz="2500" dirty="0">
                <a:latin typeface="Baskerville Old Face" panose="02020602080505020303" pitchFamily="18" charset="0"/>
              </a:rPr>
              <a:t>analisando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pode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sentir</a:t>
            </a:r>
            <a:r>
              <a:rPr lang="en-US" sz="2500" dirty="0">
                <a:latin typeface="Baskerville Old Face" panose="02020602080505020303" pitchFamily="18" charset="0"/>
              </a:rPr>
              <a:t> um </a:t>
            </a:r>
            <a:r>
              <a:rPr lang="en-US" sz="2500" dirty="0">
                <a:latin typeface="Baskerville Old Face" panose="02020602080505020303" pitchFamily="18" charset="0"/>
              </a:rPr>
              <a:t>alívio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semelhante</a:t>
            </a:r>
            <a:r>
              <a:rPr lang="en-US" sz="2500" dirty="0">
                <a:latin typeface="Baskerville Old Face" panose="02020602080505020303" pitchFamily="18" charset="0"/>
              </a:rPr>
              <a:t>  de </a:t>
            </a:r>
            <a:r>
              <a:rPr lang="en-US" sz="2500" dirty="0">
                <a:latin typeface="Baskerville Old Face" panose="02020602080505020303" pitchFamily="18" charset="0"/>
              </a:rPr>
              <a:t>ser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encarado</a:t>
            </a:r>
            <a:r>
              <a:rPr lang="en-US" sz="2500" dirty="0">
                <a:latin typeface="Baskerville Old Face" panose="02020602080505020303" pitchFamily="18" charset="0"/>
              </a:rPr>
              <a:t> e </a:t>
            </a:r>
            <a:r>
              <a:rPr lang="en-US" sz="2500" dirty="0">
                <a:latin typeface="Baskerville Old Face" panose="02020602080505020303" pitchFamily="18" charset="0"/>
              </a:rPr>
              <a:t>pode</a:t>
            </a:r>
            <a:r>
              <a:rPr lang="en-US" sz="2500" dirty="0">
                <a:latin typeface="Baskerville Old Face" panose="02020602080505020303" pitchFamily="18" charset="0"/>
              </a:rPr>
              <a:t> se </a:t>
            </a:r>
            <a:r>
              <a:rPr lang="en-US" sz="2500" dirty="0">
                <a:latin typeface="Baskerville Old Face" panose="02020602080505020303" pitchFamily="18" charset="0"/>
              </a:rPr>
              <a:t>entregar</a:t>
            </a:r>
            <a:r>
              <a:rPr lang="en-US" sz="2500" dirty="0">
                <a:latin typeface="Baskerville Old Face" panose="02020602080505020303" pitchFamily="18" charset="0"/>
              </a:rPr>
              <a:t>, </a:t>
            </a:r>
            <a:r>
              <a:rPr lang="en-US" sz="2500" dirty="0">
                <a:latin typeface="Baskerville Old Face" panose="02020602080505020303" pitchFamily="18" charset="0"/>
              </a:rPr>
              <a:t>mais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facilmente</a:t>
            </a:r>
            <a:r>
              <a:rPr lang="en-US" sz="2500" dirty="0">
                <a:latin typeface="Baskerville Old Face" panose="02020602080505020303" pitchFamily="18" charset="0"/>
              </a:rPr>
              <a:t>, </a:t>
            </a:r>
            <a:r>
              <a:rPr lang="en-US" sz="2500" dirty="0">
                <a:latin typeface="Baskerville Old Face" panose="02020602080505020303" pitchFamily="18" charset="0"/>
              </a:rPr>
              <a:t>ao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fluxo</a:t>
            </a:r>
            <a:r>
              <a:rPr lang="en-US" sz="2500" dirty="0">
                <a:latin typeface="Baskerville Old Face" panose="02020602080505020303" pitchFamily="18" charset="0"/>
              </a:rPr>
              <a:t> de </a:t>
            </a:r>
            <a:r>
              <a:rPr lang="en-US" sz="2500" dirty="0">
                <a:latin typeface="Baskerville Old Face" panose="02020602080505020303" pitchFamily="18" charset="0"/>
              </a:rPr>
              <a:t>seus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próprios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pensamentos</a:t>
            </a:r>
            <a:r>
              <a:rPr lang="en-US" sz="2500" dirty="0">
                <a:latin typeface="Baskerville Old Face" panose="02020602080505020303" pitchFamily="18" charset="0"/>
              </a:rPr>
              <a:t> </a:t>
            </a:r>
            <a:r>
              <a:rPr lang="en-US" sz="2500" dirty="0">
                <a:latin typeface="Baskerville Old Face" panose="02020602080505020303" pitchFamily="18" charset="0"/>
              </a:rPr>
              <a:t>inconscientes</a:t>
            </a:r>
            <a:r>
              <a:rPr lang="en-US" sz="2500" dirty="0">
                <a:latin typeface="Baskerville Old Face" panose="02020602080505020303" pitchFamily="18" charset="0"/>
              </a:rPr>
              <a:t> (e </a:t>
            </a:r>
            <a:r>
              <a:rPr lang="en-US" sz="2500" dirty="0">
                <a:latin typeface="Baskerville Old Face" panose="02020602080505020303" pitchFamily="18" charset="0"/>
              </a:rPr>
              <a:t>talvez</a:t>
            </a:r>
            <a:r>
              <a:rPr lang="en-US" sz="2500" dirty="0">
                <a:latin typeface="Baskerville Old Face" panose="02020602080505020303" pitchFamily="18" charset="0"/>
              </a:rPr>
              <a:t>, </a:t>
            </a:r>
            <a:r>
              <a:rPr lang="en-US" sz="2500" dirty="0">
                <a:latin typeface="Baskerville Old Face" panose="02020602080505020303" pitchFamily="18" charset="0"/>
              </a:rPr>
              <a:t>também</a:t>
            </a:r>
            <a:r>
              <a:rPr lang="en-US" sz="2500" dirty="0">
                <a:latin typeface="Baskerville Old Face" panose="02020602080505020303" pitchFamily="18" charset="0"/>
              </a:rPr>
              <a:t>, </a:t>
            </a:r>
            <a:r>
              <a:rPr lang="en-US" sz="2500" dirty="0">
                <a:latin typeface="Baskerville Old Face" panose="02020602080505020303" pitchFamily="18" charset="0"/>
              </a:rPr>
              <a:t>aos</a:t>
            </a:r>
            <a:r>
              <a:rPr lang="en-US" sz="2500" dirty="0">
                <a:latin typeface="Baskerville Old Face" panose="02020602080505020303" pitchFamily="18" charset="0"/>
              </a:rPr>
              <a:t> do </a:t>
            </a:r>
            <a:r>
              <a:rPr lang="en-US" sz="2500" dirty="0">
                <a:latin typeface="Baskerville Old Face" panose="02020602080505020303" pitchFamily="18" charset="0"/>
              </a:rPr>
              <a:t>analista</a:t>
            </a:r>
            <a:r>
              <a:rPr lang="en-US" sz="2500" dirty="0">
                <a:latin typeface="Baskerville Old Face" panose="02020602080505020303" pitchFamily="18" charset="0"/>
              </a:rPr>
              <a:t>).  </a:t>
            </a:r>
            <a:endParaRPr lang="pt-BR" sz="25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sz="2500" dirty="0">
              <a:latin typeface="Baskerville Old Face" panose="02020602080505020303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6648"/>
            <a:ext cx="80772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Baskerville Old Face" panose="02020602080505020303" pitchFamily="18" charset="0"/>
              </a:rPr>
              <a:t>Alguns</a:t>
            </a:r>
            <a:r>
              <a:rPr lang="en-US" sz="3200" b="1" dirty="0" smtClean="0">
                <a:latin typeface="Baskerville Old Face" panose="02020602080505020303" pitchFamily="18" charset="0"/>
              </a:rPr>
              <a:t>  </a:t>
            </a:r>
            <a:r>
              <a:rPr lang="en-US" sz="3200" b="1" dirty="0" smtClean="0">
                <a:latin typeface="Baskerville Old Face" panose="02020602080505020303" pitchFamily="18" charset="0"/>
              </a:rPr>
              <a:t>comentários</a:t>
            </a:r>
            <a:r>
              <a:rPr lang="en-US" sz="3200" b="1" dirty="0" smtClean="0">
                <a:latin typeface="Baskerville Old Face" panose="02020602080505020303" pitchFamily="18" charset="0"/>
              </a:rPr>
              <a:t> </a:t>
            </a:r>
            <a:r>
              <a:rPr lang="en-US" sz="3200" b="1" dirty="0" smtClean="0">
                <a:latin typeface="Baskerville Old Face" panose="02020602080505020303" pitchFamily="18" charset="0"/>
              </a:rPr>
              <a:t>sobre</a:t>
            </a:r>
            <a:r>
              <a:rPr lang="en-US" sz="3200" b="1" dirty="0" smtClean="0">
                <a:latin typeface="Baskerville Old Face" panose="02020602080505020303" pitchFamily="18" charset="0"/>
              </a:rPr>
              <a:t> </a:t>
            </a:r>
            <a:r>
              <a:rPr lang="en-US" sz="3200" b="1" dirty="0" smtClean="0">
                <a:latin typeface="Baskerville Old Face" panose="02020602080505020303" pitchFamily="18" charset="0"/>
              </a:rPr>
              <a:t>técnica</a:t>
            </a:r>
            <a:r>
              <a:rPr lang="pt-BR" sz="3200" b="1" dirty="0" smtClean="0">
                <a:latin typeface="Baskerville Old Face" panose="02020602080505020303" pitchFamily="18" charset="0"/>
              </a:rPr>
              <a:t/>
            </a:r>
            <a:br>
              <a:rPr lang="pt-BR" sz="3200" b="1" dirty="0" smtClean="0">
                <a:latin typeface="Baskerville Old Face" panose="02020602080505020303" pitchFamily="18" charset="0"/>
              </a:rPr>
            </a:br>
            <a:endParaRPr lang="pt-BR" sz="3200" b="1" dirty="0">
              <a:latin typeface="Baskerville Old Face" panose="02020602080505020303" pitchFamily="18" charset="0"/>
            </a:endParaRP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758056" y="836712"/>
            <a:ext cx="8206432" cy="602128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Essa </a:t>
            </a:r>
            <a:r>
              <a:rPr lang="en-US" dirty="0">
                <a:latin typeface="Baskerville Old Face" panose="02020602080505020303" pitchFamily="18" charset="0"/>
              </a:rPr>
              <a:t>disposição</a:t>
            </a:r>
            <a:r>
              <a:rPr lang="en-US" dirty="0">
                <a:latin typeface="Baskerville Old Face" panose="02020602080505020303" pitchFamily="18" charset="0"/>
              </a:rPr>
              <a:t> me </a:t>
            </a:r>
            <a:r>
              <a:rPr lang="en-US" dirty="0">
                <a:latin typeface="Baskerville Old Face" panose="02020602080505020303" pitchFamily="18" charset="0"/>
              </a:rPr>
              <a:t>dá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privacidade</a:t>
            </a:r>
            <a:r>
              <a:rPr lang="en-US" dirty="0">
                <a:latin typeface="Baskerville Old Face" panose="02020602080505020303" pitchFamily="18" charset="0"/>
              </a:rPr>
              <a:t> para </a:t>
            </a:r>
            <a:r>
              <a:rPr lang="en-US" dirty="0">
                <a:latin typeface="Baskerville Old Face" panose="02020602080505020303" pitchFamily="18" charset="0"/>
              </a:rPr>
              <a:t>vivenciar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pensar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respeito</a:t>
            </a:r>
            <a:r>
              <a:rPr lang="en-US" dirty="0">
                <a:latin typeface="Baskerville Old Face" panose="02020602080505020303" pitchFamily="18" charset="0"/>
              </a:rPr>
              <a:t> do que </a:t>
            </a:r>
            <a:r>
              <a:rPr lang="en-US" dirty="0">
                <a:latin typeface="Baskerville Old Face" panose="02020602080505020303" pitchFamily="18" charset="0"/>
              </a:rPr>
              <a:t>ocorre</a:t>
            </a:r>
            <a:r>
              <a:rPr lang="en-US" dirty="0">
                <a:latin typeface="Baskerville Old Face" panose="02020602080505020303" pitchFamily="18" charset="0"/>
              </a:rPr>
              <a:t>, de um </a:t>
            </a:r>
            <a:r>
              <a:rPr lang="en-US" dirty="0">
                <a:latin typeface="Baskerville Old Face" panose="02020602080505020303" pitchFamily="18" charset="0"/>
              </a:rPr>
              <a:t>modo</a:t>
            </a:r>
            <a:r>
              <a:rPr lang="en-US" dirty="0">
                <a:latin typeface="Baskerville Old Face" panose="02020602080505020303" pitchFamily="18" charset="0"/>
              </a:rPr>
              <a:t> que me é </a:t>
            </a:r>
            <a:r>
              <a:rPr lang="en-US" dirty="0">
                <a:latin typeface="Baskerville Old Face" panose="02020602080505020303" pitchFamily="18" charset="0"/>
              </a:rPr>
              <a:t>necessário</a:t>
            </a:r>
            <a:r>
              <a:rPr lang="en-US" dirty="0">
                <a:latin typeface="Baskerville Old Face" panose="02020602080505020303" pitchFamily="18" charset="0"/>
              </a:rPr>
              <a:t> para </a:t>
            </a:r>
            <a:r>
              <a:rPr lang="en-US" dirty="0">
                <a:latin typeface="Baskerville Old Face" panose="02020602080505020303" pitchFamily="18" charset="0"/>
              </a:rPr>
              <a:t>realizar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trabalho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</a:p>
          <a:p>
            <a:pPr marL="0" indent="0" algn="just"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Acrescento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que 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também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achar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essa</a:t>
            </a:r>
            <a:r>
              <a:rPr lang="en-US" dirty="0">
                <a:latin typeface="Baskerville Old Face" panose="02020602080505020303" pitchFamily="18" charset="0"/>
              </a:rPr>
              <a:t> forma de </a:t>
            </a:r>
            <a:r>
              <a:rPr lang="en-US" dirty="0">
                <a:latin typeface="Baskerville Old Face" panose="02020602080505020303" pitchFamily="18" charset="0"/>
              </a:rPr>
              <a:t>trabalho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lhe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permite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vivenciar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seus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próprios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pensamentos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sentimentos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modo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diferente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seu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jeito</a:t>
            </a:r>
            <a:r>
              <a:rPr lang="en-US" dirty="0">
                <a:latin typeface="Baskerville Old Face" panose="02020602080505020303" pitchFamily="18" charset="0"/>
              </a:rPr>
              <a:t> habitual de </a:t>
            </a:r>
            <a:r>
              <a:rPr lang="en-US" dirty="0">
                <a:latin typeface="Baskerville Old Face" panose="02020602080505020303" pitchFamily="18" charset="0"/>
              </a:rPr>
              <a:t>pensar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sentir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experimentar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sensações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físicas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O </a:t>
            </a:r>
            <a:r>
              <a:rPr lang="en-US" dirty="0">
                <a:latin typeface="Baskerville Old Face" panose="02020602080505020303" pitchFamily="18" charset="0"/>
              </a:rPr>
              <a:t>fato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apresentar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uso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divã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enfatizando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minha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própria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necessidade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bem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a do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, de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área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privacidade</a:t>
            </a:r>
            <a:r>
              <a:rPr lang="en-US" dirty="0">
                <a:latin typeface="Baskerville Old Face" panose="02020602080505020303" pitchFamily="18" charset="0"/>
              </a:rPr>
              <a:t>, um </a:t>
            </a:r>
            <a:r>
              <a:rPr lang="en-US" dirty="0">
                <a:latin typeface="Baskerville Old Face" panose="02020602080505020303" pitchFamily="18" charset="0"/>
              </a:rPr>
              <a:t>espaço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psicológico</a:t>
            </a:r>
            <a:r>
              <a:rPr lang="en-US" dirty="0">
                <a:latin typeface="Baskerville Old Face" panose="02020602080505020303" pitchFamily="18" charset="0"/>
              </a:rPr>
              <a:t> (</a:t>
            </a:r>
            <a:r>
              <a:rPr lang="en-US" dirty="0">
                <a:latin typeface="Baskerville Old Face" panose="02020602080505020303" pitchFamily="18" charset="0"/>
              </a:rPr>
              <a:t>tanto</a:t>
            </a:r>
            <a:r>
              <a:rPr lang="en-US" dirty="0">
                <a:latin typeface="Baskerville Old Face" panose="02020602080505020303" pitchFamily="18" charset="0"/>
              </a:rPr>
              <a:t> no </a:t>
            </a:r>
            <a:r>
              <a:rPr lang="en-US" dirty="0">
                <a:latin typeface="Baskerville Old Face" panose="02020602080505020303" pitchFamily="18" charset="0"/>
              </a:rPr>
              <a:t>sentido</a:t>
            </a:r>
            <a:r>
              <a:rPr lang="en-US" dirty="0">
                <a:latin typeface="Baskerville Old Face" panose="02020602080505020303" pitchFamily="18" charset="0"/>
              </a:rPr>
              <a:t> literal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no </a:t>
            </a:r>
            <a:r>
              <a:rPr lang="en-US" dirty="0">
                <a:latin typeface="Baskerville Old Face" panose="02020602080505020303" pitchFamily="18" charset="0"/>
              </a:rPr>
              <a:t>metafórico</a:t>
            </a:r>
            <a:r>
              <a:rPr lang="en-US" dirty="0">
                <a:latin typeface="Baskerville Old Face" panose="02020602080505020303" pitchFamily="18" charset="0"/>
              </a:rPr>
              <a:t>) no </a:t>
            </a:r>
            <a:r>
              <a:rPr lang="en-US" dirty="0">
                <a:latin typeface="Baskerville Old Face" panose="02020602080505020303" pitchFamily="18" charset="0"/>
              </a:rPr>
              <a:t>qual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pensar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gerar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experiências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representa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declaração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importante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respeito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minha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concepção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método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e da </a:t>
            </a:r>
            <a:r>
              <a:rPr lang="en-US" dirty="0">
                <a:latin typeface="Baskerville Old Face" panose="02020602080505020303" pitchFamily="18" charset="0"/>
              </a:rPr>
              <a:t>sobreposição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nossos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papéis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nele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899592" y="332656"/>
            <a:ext cx="8077200" cy="640871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000" dirty="0">
                <a:latin typeface="Baskerville Old Face" panose="02020602080505020303" pitchFamily="18" charset="0"/>
              </a:rPr>
              <a:t>O </a:t>
            </a:r>
            <a:r>
              <a:rPr lang="en-US" sz="3000" dirty="0">
                <a:latin typeface="Baskerville Old Face" panose="02020602080505020303" pitchFamily="18" charset="0"/>
              </a:rPr>
              <a:t>fato</a:t>
            </a:r>
            <a:r>
              <a:rPr lang="en-US" sz="3000" dirty="0">
                <a:latin typeface="Baskerville Old Face" panose="02020602080505020303" pitchFamily="18" charset="0"/>
              </a:rPr>
              <a:t> de o </a:t>
            </a:r>
            <a:r>
              <a:rPr lang="en-US" sz="3000" dirty="0">
                <a:latin typeface="Baskerville Old Face" panose="02020602080505020303" pitchFamily="18" charset="0"/>
              </a:rPr>
              <a:t>paciente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usar</a:t>
            </a:r>
            <a:r>
              <a:rPr lang="en-US" sz="3000" dirty="0">
                <a:latin typeface="Baskerville Old Face" panose="02020602080505020303" pitchFamily="18" charset="0"/>
              </a:rPr>
              <a:t> o diva de forma </a:t>
            </a:r>
            <a:r>
              <a:rPr lang="en-US" sz="3000" dirty="0">
                <a:latin typeface="Baskerville Old Face" panose="02020602080505020303" pitchFamily="18" charset="0"/>
              </a:rPr>
              <a:t>alguma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garante</a:t>
            </a:r>
            <a:r>
              <a:rPr lang="en-US" sz="3000" dirty="0">
                <a:latin typeface="Baskerville Old Face" panose="02020602080505020303" pitchFamily="18" charset="0"/>
              </a:rPr>
              <a:t> que se </a:t>
            </a:r>
            <a:r>
              <a:rPr lang="en-US" sz="3000" dirty="0">
                <a:latin typeface="Baskerville Old Face" panose="02020602080505020303" pitchFamily="18" charset="0"/>
              </a:rPr>
              <a:t>esteja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gerando</a:t>
            </a:r>
            <a:r>
              <a:rPr lang="en-US" sz="3000" dirty="0">
                <a:latin typeface="Baskerville Old Face" panose="02020602080505020303" pitchFamily="18" charset="0"/>
              </a:rPr>
              <a:t> e </a:t>
            </a:r>
            <a:r>
              <a:rPr lang="en-US" sz="3000" dirty="0">
                <a:latin typeface="Baskerville Old Face" panose="02020602080505020303" pitchFamily="18" charset="0"/>
              </a:rPr>
              <a:t>utilizando</a:t>
            </a:r>
            <a:r>
              <a:rPr lang="en-US" sz="3000" dirty="0">
                <a:latin typeface="Baskerville Old Face" panose="02020602080505020303" pitchFamily="18" charset="0"/>
              </a:rPr>
              <a:t> um </a:t>
            </a:r>
            <a:r>
              <a:rPr lang="en-US" sz="3000" dirty="0">
                <a:latin typeface="Baskerville Old Face" panose="02020602080505020303" pitchFamily="18" charset="0"/>
              </a:rPr>
              <a:t>processo</a:t>
            </a:r>
            <a:r>
              <a:rPr lang="pt-BR" sz="3000" dirty="0">
                <a:latin typeface="Baskerville Old Face" panose="02020602080505020303" pitchFamily="18" charset="0"/>
              </a:rPr>
              <a:t> analítico</a:t>
            </a:r>
            <a:r>
              <a:rPr lang="en-US" sz="3000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endParaRPr lang="pt-BR" sz="30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3000" dirty="0">
                <a:latin typeface="Baskerville Old Face" panose="02020602080505020303" pitchFamily="18" charset="0"/>
              </a:rPr>
              <a:t>O </a:t>
            </a:r>
            <a:r>
              <a:rPr lang="en-US" sz="3000" dirty="0">
                <a:latin typeface="Baskerville Old Face" panose="02020602080505020303" pitchFamily="18" charset="0"/>
              </a:rPr>
              <a:t>papel</a:t>
            </a:r>
            <a:r>
              <a:rPr lang="en-US" sz="3000" dirty="0">
                <a:latin typeface="Baskerville Old Face" panose="02020602080505020303" pitchFamily="18" charset="0"/>
              </a:rPr>
              <a:t> do </a:t>
            </a:r>
            <a:r>
              <a:rPr lang="en-US" sz="3000" dirty="0">
                <a:latin typeface="Baskerville Old Face" panose="02020602080505020303" pitchFamily="18" charset="0"/>
              </a:rPr>
              <a:t>divã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como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facilitador</a:t>
            </a:r>
            <a:r>
              <a:rPr lang="en-US" sz="3000" dirty="0">
                <a:latin typeface="Baskerville Old Face" panose="02020602080505020303" pitchFamily="18" charset="0"/>
              </a:rPr>
              <a:t> das </a:t>
            </a:r>
            <a:r>
              <a:rPr lang="en-US" sz="3000" dirty="0">
                <a:latin typeface="Baskerville Old Face" panose="02020602080505020303" pitchFamily="18" charset="0"/>
              </a:rPr>
              <a:t>condições</a:t>
            </a:r>
            <a:r>
              <a:rPr lang="en-US" sz="3000" dirty="0">
                <a:latin typeface="Baskerville Old Face" panose="02020602080505020303" pitchFamily="18" charset="0"/>
              </a:rPr>
              <a:t> para a </a:t>
            </a:r>
            <a:r>
              <a:rPr lang="en-US" sz="3000" dirty="0">
                <a:latin typeface="Baskerville Old Face" panose="02020602080505020303" pitchFamily="18" charset="0"/>
              </a:rPr>
              <a:t>elaboração</a:t>
            </a:r>
            <a:r>
              <a:rPr lang="en-US" sz="3000" dirty="0">
                <a:latin typeface="Baskerville Old Face" panose="02020602080505020303" pitchFamily="18" charset="0"/>
              </a:rPr>
              <a:t> de </a:t>
            </a:r>
            <a:r>
              <a:rPr lang="en-US" sz="3000" dirty="0">
                <a:latin typeface="Baskerville Old Face" panose="02020602080505020303" pitchFamily="18" charset="0"/>
              </a:rPr>
              <a:t>estados</a:t>
            </a:r>
            <a:r>
              <a:rPr lang="en-US" sz="3000" dirty="0">
                <a:latin typeface="Baskerville Old Face" panose="02020602080505020303" pitchFamily="18" charset="0"/>
              </a:rPr>
              <a:t> de </a:t>
            </a:r>
            <a:r>
              <a:rPr lang="en-US" sz="3000" i="1" dirty="0">
                <a:latin typeface="Baskerville Old Face" panose="02020602080505020303" pitchFamily="18" charset="0"/>
              </a:rPr>
              <a:t>reverie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não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pretende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sugerir</a:t>
            </a:r>
            <a:r>
              <a:rPr lang="en-US" sz="3000" dirty="0">
                <a:latin typeface="Baskerville Old Face" panose="02020602080505020303" pitchFamily="18" charset="0"/>
              </a:rPr>
              <a:t> que o </a:t>
            </a:r>
            <a:r>
              <a:rPr lang="en-US" sz="3000" dirty="0">
                <a:latin typeface="Baskerville Old Face" panose="02020602080505020303" pitchFamily="18" charset="0"/>
              </a:rPr>
              <a:t>analista</a:t>
            </a:r>
            <a:r>
              <a:rPr lang="en-US" sz="3000" dirty="0">
                <a:latin typeface="Baskerville Old Face" panose="02020602080505020303" pitchFamily="18" charset="0"/>
              </a:rPr>
              <a:t> deva </a:t>
            </a:r>
            <a:r>
              <a:rPr lang="en-US" sz="3000" dirty="0">
                <a:latin typeface="Baskerville Old Face" panose="02020602080505020303" pitchFamily="18" charset="0"/>
              </a:rPr>
              <a:t>insistir</a:t>
            </a:r>
            <a:r>
              <a:rPr lang="en-US" sz="3000" dirty="0">
                <a:latin typeface="Baskerville Old Face" panose="02020602080505020303" pitchFamily="18" charset="0"/>
              </a:rPr>
              <a:t> (de forma </a:t>
            </a:r>
            <a:r>
              <a:rPr lang="en-US" sz="3000" dirty="0">
                <a:latin typeface="Baskerville Old Face" panose="02020602080505020303" pitchFamily="18" charset="0"/>
              </a:rPr>
              <a:t>explícita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ou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implícita</a:t>
            </a:r>
            <a:r>
              <a:rPr lang="en-US" sz="3000" dirty="0">
                <a:latin typeface="Baskerville Old Face" panose="02020602080505020303" pitchFamily="18" charset="0"/>
              </a:rPr>
              <a:t>) que </a:t>
            </a:r>
            <a:r>
              <a:rPr lang="en-US" sz="3000" dirty="0">
                <a:latin typeface="Baskerville Old Face" panose="02020602080505020303" pitchFamily="18" charset="0"/>
              </a:rPr>
              <a:t>todo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paciente</a:t>
            </a:r>
            <a:r>
              <a:rPr lang="en-US" sz="3000" dirty="0">
                <a:latin typeface="Baskerville Old Face" panose="02020602080505020303" pitchFamily="18" charset="0"/>
              </a:rPr>
              <a:t> de </a:t>
            </a:r>
            <a:r>
              <a:rPr lang="en-US" sz="3000" dirty="0">
                <a:latin typeface="Baskerville Old Face" panose="02020602080505020303" pitchFamily="18" charset="0"/>
              </a:rPr>
              <a:t>análise</a:t>
            </a:r>
            <a:r>
              <a:rPr lang="en-US" sz="3000" dirty="0">
                <a:latin typeface="Baskerville Old Face" panose="02020602080505020303" pitchFamily="18" charset="0"/>
              </a:rPr>
              <a:t> use </a:t>
            </a:r>
            <a:r>
              <a:rPr lang="en-US" sz="3000" dirty="0">
                <a:latin typeface="Baskerville Old Face" panose="02020602080505020303" pitchFamily="18" charset="0"/>
              </a:rPr>
              <a:t>sempre</a:t>
            </a:r>
            <a:r>
              <a:rPr lang="en-US" sz="3000" dirty="0">
                <a:latin typeface="Baskerville Old Face" panose="02020602080505020303" pitchFamily="18" charset="0"/>
              </a:rPr>
              <a:t> o </a:t>
            </a:r>
            <a:r>
              <a:rPr lang="en-US" sz="3000" dirty="0">
                <a:latin typeface="Baskerville Old Face" panose="02020602080505020303" pitchFamily="18" charset="0"/>
              </a:rPr>
              <a:t>divã</a:t>
            </a:r>
            <a:r>
              <a:rPr lang="en-US" sz="3000" dirty="0" smtClean="0">
                <a:latin typeface="Baskerville Old Face" panose="02020602080505020303" pitchFamily="18" charset="0"/>
              </a:rPr>
              <a:t>.</a:t>
            </a:r>
          </a:p>
          <a:p>
            <a:pPr algn="just"/>
            <a:endParaRPr lang="pt-BR" sz="30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3000" dirty="0">
                <a:latin typeface="Baskerville Old Face" panose="02020602080505020303" pitchFamily="18" charset="0"/>
              </a:rPr>
              <a:t>Seria</a:t>
            </a:r>
            <a:r>
              <a:rPr lang="en-US" sz="3000" dirty="0">
                <a:latin typeface="Baskerville Old Face" panose="02020602080505020303" pitchFamily="18" charset="0"/>
              </a:rPr>
              <a:t> anti </a:t>
            </a:r>
            <a:r>
              <a:rPr lang="en-US" sz="3000" dirty="0">
                <a:latin typeface="Baskerville Old Face" panose="02020602080505020303" pitchFamily="18" charset="0"/>
              </a:rPr>
              <a:t>terapêutico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tentar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ignorar</a:t>
            </a:r>
            <a:r>
              <a:rPr lang="en-US" sz="3000" dirty="0">
                <a:latin typeface="Baskerville Old Face" panose="02020602080505020303" pitchFamily="18" charset="0"/>
              </a:rPr>
              <a:t> e </a:t>
            </a:r>
            <a:r>
              <a:rPr lang="en-US" sz="3000" dirty="0">
                <a:latin typeface="Baskerville Old Face" panose="02020602080505020303" pitchFamily="18" charset="0"/>
              </a:rPr>
              <a:t>deixar</a:t>
            </a:r>
            <a:r>
              <a:rPr lang="en-US" sz="3000" dirty="0">
                <a:latin typeface="Baskerville Old Face" panose="02020602080505020303" pitchFamily="18" charset="0"/>
              </a:rPr>
              <a:t> de </a:t>
            </a:r>
            <a:r>
              <a:rPr lang="en-US" sz="3000" dirty="0">
                <a:latin typeface="Baskerville Old Face" panose="02020602080505020303" pitchFamily="18" charset="0"/>
              </a:rPr>
              <a:t>analisar</a:t>
            </a:r>
            <a:r>
              <a:rPr lang="en-US" sz="3000" dirty="0">
                <a:latin typeface="Baskerville Old Face" panose="02020602080505020303" pitchFamily="18" charset="0"/>
              </a:rPr>
              <a:t> a </a:t>
            </a:r>
            <a:r>
              <a:rPr lang="en-US" sz="3000" dirty="0">
                <a:latin typeface="Baskerville Old Face" panose="02020602080505020303" pitchFamily="18" charset="0"/>
              </a:rPr>
              <a:t>ansiedade</a:t>
            </a:r>
            <a:r>
              <a:rPr lang="en-US" sz="3000" dirty="0">
                <a:latin typeface="Baskerville Old Face" panose="02020602080505020303" pitchFamily="18" charset="0"/>
              </a:rPr>
              <a:t> do </a:t>
            </a:r>
            <a:r>
              <a:rPr lang="en-US" sz="3000" dirty="0">
                <a:latin typeface="Baskerville Old Face" panose="02020602080505020303" pitchFamily="18" charset="0"/>
              </a:rPr>
              <a:t>paciente</a:t>
            </a:r>
            <a:r>
              <a:rPr lang="en-US" sz="3000" dirty="0">
                <a:latin typeface="Baskerville Old Face" panose="02020602080505020303" pitchFamily="18" charset="0"/>
              </a:rPr>
              <a:t>, </a:t>
            </a:r>
            <a:r>
              <a:rPr lang="en-US" sz="3000" dirty="0">
                <a:latin typeface="Baskerville Old Face" panose="02020602080505020303" pitchFamily="18" charset="0"/>
              </a:rPr>
              <a:t>pressionando</a:t>
            </a:r>
            <a:r>
              <a:rPr lang="en-US" sz="3000" dirty="0">
                <a:latin typeface="Baskerville Old Face" panose="02020602080505020303" pitchFamily="18" charset="0"/>
              </a:rPr>
              <a:t>-o a </a:t>
            </a:r>
            <a:r>
              <a:rPr lang="en-US" sz="3000" dirty="0">
                <a:latin typeface="Baskerville Old Face" panose="02020602080505020303" pitchFamily="18" charset="0"/>
              </a:rPr>
              <a:t>usar</a:t>
            </a:r>
            <a:r>
              <a:rPr lang="en-US" sz="3000" dirty="0">
                <a:latin typeface="Baskerville Old Face" panose="02020602080505020303" pitchFamily="18" charset="0"/>
              </a:rPr>
              <a:t> o </a:t>
            </a:r>
            <a:r>
              <a:rPr lang="en-US" sz="3000" dirty="0">
                <a:latin typeface="Baskerville Old Face" panose="02020602080505020303" pitchFamily="18" charset="0"/>
              </a:rPr>
              <a:t>divã</a:t>
            </a:r>
            <a:r>
              <a:rPr lang="en-US" sz="3000" dirty="0">
                <a:latin typeface="Baskerville Old Face" panose="02020602080505020303" pitchFamily="18" charset="0"/>
              </a:rPr>
              <a:t>. </a:t>
            </a:r>
            <a:r>
              <a:rPr lang="en-US" sz="3000" dirty="0">
                <a:latin typeface="Baskerville Old Face" panose="02020602080505020303" pitchFamily="18" charset="0"/>
              </a:rPr>
              <a:t>Esse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tipo</a:t>
            </a:r>
            <a:r>
              <a:rPr lang="en-US" sz="3000" dirty="0">
                <a:latin typeface="Baskerville Old Face" panose="02020602080505020303" pitchFamily="18" charset="0"/>
              </a:rPr>
              <a:t> de </a:t>
            </a:r>
            <a:r>
              <a:rPr lang="en-US" sz="3000" dirty="0">
                <a:latin typeface="Baskerville Old Face" panose="02020602080505020303" pitchFamily="18" charset="0"/>
              </a:rPr>
              <a:t>comportamento</a:t>
            </a:r>
            <a:r>
              <a:rPr lang="en-US" sz="3000" dirty="0">
                <a:latin typeface="Baskerville Old Face" panose="02020602080505020303" pitchFamily="18" charset="0"/>
              </a:rPr>
              <a:t>, </a:t>
            </a:r>
            <a:r>
              <a:rPr lang="en-US" sz="3000" dirty="0">
                <a:latin typeface="Baskerville Old Face" panose="02020602080505020303" pitchFamily="18" charset="0"/>
              </a:rPr>
              <a:t>por</a:t>
            </a:r>
            <a:r>
              <a:rPr lang="en-US" sz="3000" dirty="0">
                <a:latin typeface="Baskerville Old Face" panose="02020602080505020303" pitchFamily="18" charset="0"/>
              </a:rPr>
              <a:t> parte do </a:t>
            </a:r>
            <a:r>
              <a:rPr lang="en-US" sz="3000" dirty="0">
                <a:latin typeface="Baskerville Old Face" panose="02020602080505020303" pitchFamily="18" charset="0"/>
              </a:rPr>
              <a:t>analista</a:t>
            </a:r>
            <a:r>
              <a:rPr lang="en-US" sz="3000" dirty="0">
                <a:latin typeface="Baskerville Old Face" panose="02020602080505020303" pitchFamily="18" charset="0"/>
              </a:rPr>
              <a:t>, </a:t>
            </a:r>
            <a:r>
              <a:rPr lang="en-US" sz="3000" dirty="0">
                <a:latin typeface="Baskerville Old Face" panose="02020602080505020303" pitchFamily="18" charset="0"/>
              </a:rPr>
              <a:t>representaria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provavelmente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uma</a:t>
            </a:r>
            <a:r>
              <a:rPr lang="en-US" sz="3000" dirty="0">
                <a:latin typeface="Baskerville Old Face" panose="02020602080505020303" pitchFamily="18" charset="0"/>
              </a:rPr>
              <a:t> </a:t>
            </a:r>
            <a:r>
              <a:rPr lang="en-US" sz="3000" dirty="0">
                <a:latin typeface="Baskerville Old Face" panose="02020602080505020303" pitchFamily="18" charset="0"/>
              </a:rPr>
              <a:t>atuação</a:t>
            </a:r>
            <a:r>
              <a:rPr lang="en-US" sz="3000" dirty="0">
                <a:latin typeface="Baskerville Old Face" panose="02020602080505020303" pitchFamily="18" charset="0"/>
              </a:rPr>
              <a:t> (acting-out) </a:t>
            </a:r>
            <a:r>
              <a:rPr lang="en-US" sz="3000" dirty="0">
                <a:latin typeface="Baskerville Old Face" panose="02020602080505020303" pitchFamily="18" charset="0"/>
              </a:rPr>
              <a:t>contratransferencial</a:t>
            </a:r>
            <a:r>
              <a:rPr lang="en-US" sz="3000" dirty="0">
                <a:latin typeface="Baskerville Old Face" panose="02020602080505020303" pitchFamily="18" charset="0"/>
              </a:rPr>
              <a:t>.</a:t>
            </a:r>
            <a:endParaRPr lang="pt-BR" sz="3000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62000" y="116632"/>
            <a:ext cx="80772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 </a:t>
            </a:r>
            <a:r>
              <a:rPr lang="en-US" sz="3600" b="1" dirty="0">
                <a:latin typeface="Baskerville Old Face" panose="02020602080505020303" pitchFamily="18" charset="0"/>
              </a:rPr>
              <a:t>O </a:t>
            </a:r>
            <a:r>
              <a:rPr lang="en-US" sz="3600" b="1" dirty="0">
                <a:latin typeface="Baskerville Old Face" panose="02020602080505020303" pitchFamily="18" charset="0"/>
              </a:rPr>
              <a:t>divã</a:t>
            </a:r>
            <a:r>
              <a:rPr lang="en-US" sz="3600" b="1" dirty="0">
                <a:latin typeface="Baskerville Old Face" panose="02020602080505020303" pitchFamily="18" charset="0"/>
              </a:rPr>
              <a:t> </a:t>
            </a:r>
            <a:r>
              <a:rPr lang="en-US" sz="3600" b="1" dirty="0">
                <a:latin typeface="Baskerville Old Face" panose="02020602080505020303" pitchFamily="18" charset="0"/>
              </a:rPr>
              <a:t>na</a:t>
            </a:r>
            <a:r>
              <a:rPr lang="en-US" sz="3600" b="1" dirty="0">
                <a:latin typeface="Baskerville Old Face" panose="02020602080505020303" pitchFamily="18" charset="0"/>
              </a:rPr>
              <a:t> </a:t>
            </a:r>
            <a:r>
              <a:rPr lang="en-US" sz="3600" b="1" dirty="0">
                <a:latin typeface="Baskerville Old Face" panose="02020602080505020303" pitchFamily="18" charset="0"/>
              </a:rPr>
              <a:t>prática</a:t>
            </a:r>
            <a:r>
              <a:rPr lang="en-US" sz="3600" b="1" dirty="0">
                <a:latin typeface="Baskerville Old Face" panose="02020602080505020303" pitchFamily="18" charset="0"/>
              </a:rPr>
              <a:t> </a:t>
            </a:r>
            <a:r>
              <a:rPr lang="en-US" sz="3600" b="1" dirty="0">
                <a:latin typeface="Baskerville Old Face" panose="02020602080505020303" pitchFamily="18" charset="0"/>
              </a:rPr>
              <a:t>clínica</a:t>
            </a:r>
            <a:r>
              <a:rPr lang="pt-BR" sz="3600" dirty="0">
                <a:latin typeface="Baskerville Old Face" panose="02020602080505020303" pitchFamily="18" charset="0"/>
              </a:rPr>
              <a:t/>
            </a:r>
            <a:br>
              <a:rPr lang="pt-BR" sz="3600" dirty="0">
                <a:latin typeface="Baskerville Old Face" panose="02020602080505020303" pitchFamily="18" charset="0"/>
              </a:rPr>
            </a:br>
            <a:endParaRPr lang="pt-BR" sz="3600" dirty="0">
              <a:latin typeface="Baskerville Old Face" panose="02020602080505020303" pitchFamily="18" charset="0"/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736600" y="620688"/>
            <a:ext cx="8227888" cy="623731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Devem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analistas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restringir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uso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divã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pacientes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tenham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quatro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mais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sessões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semana</a:t>
            </a:r>
            <a:r>
              <a:rPr lang="en-US" dirty="0" smtClean="0">
                <a:latin typeface="Baskerville Old Face" panose="02020602080505020303" pitchFamily="18" charset="0"/>
              </a:rPr>
              <a:t>?</a:t>
            </a: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dirty="0">
                <a:latin typeface="Baskerville Old Face" panose="02020602080505020303" pitchFamily="18" charset="0"/>
              </a:rPr>
              <a:t>natureza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está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ligada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frequência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específica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encontros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se define </a:t>
            </a:r>
            <a:r>
              <a:rPr lang="en-US" dirty="0">
                <a:latin typeface="Baskerville Old Face" panose="02020602080505020303" pitchFamily="18" charset="0"/>
              </a:rPr>
              <a:t>por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qualidade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específica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psicológica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interpessoal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independente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frequência</a:t>
            </a:r>
            <a:r>
              <a:rPr lang="en-US" dirty="0">
                <a:latin typeface="Baskerville Old Face" panose="02020602080505020303" pitchFamily="18" charset="0"/>
              </a:rPr>
              <a:t> das </a:t>
            </a:r>
            <a:r>
              <a:rPr lang="en-US" dirty="0">
                <a:latin typeface="Baskerville Old Face" panose="02020602080505020303" pitchFamily="18" charset="0"/>
              </a:rPr>
              <a:t>sessões</a:t>
            </a:r>
            <a:r>
              <a:rPr lang="en-US" dirty="0" smtClean="0">
                <a:latin typeface="Baskerville Old Face" panose="02020602080505020303" pitchFamily="18" charset="0"/>
              </a:rPr>
              <a:t>?</a:t>
            </a: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 Psicanálise é um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psicológico-interpessoal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requer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certas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condições</a:t>
            </a:r>
            <a:r>
              <a:rPr lang="en-US" dirty="0">
                <a:latin typeface="Baskerville Old Face" panose="02020602080505020303" pitchFamily="18" charset="0"/>
              </a:rPr>
              <a:t> em que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, em </a:t>
            </a:r>
            <a:r>
              <a:rPr lang="en-US" dirty="0">
                <a:latin typeface="Baskerville Old Face" panose="02020602080505020303" pitchFamily="18" charset="0"/>
              </a:rPr>
              <a:t>conjunto</a:t>
            </a:r>
            <a:r>
              <a:rPr lang="en-US" dirty="0">
                <a:latin typeface="Baskerville Old Face" panose="02020602080505020303" pitchFamily="18" charset="0"/>
              </a:rPr>
              <a:t> (e </a:t>
            </a:r>
            <a:r>
              <a:rPr lang="en-US" dirty="0">
                <a:latin typeface="Baskerville Old Face" panose="02020602080505020303" pitchFamily="18" charset="0"/>
              </a:rPr>
              <a:t>assimetricamente</a:t>
            </a:r>
            <a:r>
              <a:rPr lang="en-US" dirty="0">
                <a:latin typeface="Baskerville Old Face" panose="02020602080505020303" pitchFamily="18" charset="0"/>
              </a:rPr>
              <a:t>), </a:t>
            </a:r>
            <a:r>
              <a:rPr lang="en-US" dirty="0">
                <a:latin typeface="Baskerville Old Face" panose="02020602080505020303" pitchFamily="18" charset="0"/>
              </a:rPr>
              <a:t>geram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sujeito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inconsciente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Usar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divã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favorece</a:t>
            </a:r>
            <a:r>
              <a:rPr lang="en-US" dirty="0">
                <a:latin typeface="Baskerville Old Face" panose="02020602080505020303" pitchFamily="18" charset="0"/>
              </a:rPr>
              <a:t> as </a:t>
            </a:r>
            <a:r>
              <a:rPr lang="en-US" dirty="0">
                <a:latin typeface="Baskerville Old Face" panose="02020602080505020303" pitchFamily="18" charset="0"/>
              </a:rPr>
              <a:t>condições</a:t>
            </a:r>
            <a:r>
              <a:rPr lang="en-US" dirty="0">
                <a:latin typeface="Baskerville Old Face" panose="02020602080505020303" pitchFamily="18" charset="0"/>
              </a:rPr>
              <a:t> em que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podem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cada</a:t>
            </a:r>
            <a:r>
              <a:rPr lang="en-US" dirty="0">
                <a:latin typeface="Baskerville Old Face" panose="02020602080505020303" pitchFamily="18" charset="0"/>
              </a:rPr>
              <a:t> um, </a:t>
            </a:r>
            <a:r>
              <a:rPr lang="en-US" dirty="0">
                <a:latin typeface="Baskerville Old Face" panose="02020602080505020303" pitchFamily="18" charset="0"/>
              </a:rPr>
              <a:t>ter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privacidade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suficiente</a:t>
            </a:r>
            <a:r>
              <a:rPr lang="en-US" dirty="0">
                <a:latin typeface="Baskerville Old Face" panose="02020602080505020303" pitchFamily="18" charset="0"/>
              </a:rPr>
              <a:t> para </a:t>
            </a:r>
            <a:r>
              <a:rPr lang="en-US" dirty="0">
                <a:latin typeface="Baskerville Old Face" panose="02020602080505020303" pitchFamily="18" charset="0"/>
              </a:rPr>
              <a:t>entrar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seus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próprios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estados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i="1" dirty="0">
                <a:latin typeface="Baskerville Old Face" panose="02020602080505020303" pitchFamily="18" charset="0"/>
              </a:rPr>
              <a:t>reverie,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estados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envolvem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área</a:t>
            </a:r>
            <a:r>
              <a:rPr lang="en-US" dirty="0">
                <a:latin typeface="Baskerville Old Face" panose="02020602080505020303" pitchFamily="18" charset="0"/>
              </a:rPr>
              <a:t> de “</a:t>
            </a:r>
            <a:r>
              <a:rPr lang="en-US" dirty="0">
                <a:latin typeface="Baskerville Old Face" panose="02020602080505020303" pitchFamily="18" charset="0"/>
              </a:rPr>
              <a:t>sobreposição</a:t>
            </a:r>
            <a:r>
              <a:rPr lang="en-US" dirty="0">
                <a:latin typeface="Baskerville Old Face" panose="02020602080505020303" pitchFamily="18" charset="0"/>
              </a:rPr>
              <a:t>”.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99592" y="332656"/>
            <a:ext cx="8077200" cy="633670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Seja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qual</a:t>
            </a:r>
            <a:r>
              <a:rPr lang="en-US" dirty="0">
                <a:latin typeface="Baskerville Old Face" panose="02020602080505020303" pitchFamily="18" charset="0"/>
              </a:rPr>
              <a:t> for a </a:t>
            </a:r>
            <a:r>
              <a:rPr lang="en-US" dirty="0">
                <a:latin typeface="Baskerville Old Face" panose="02020602080505020303" pitchFamily="18" charset="0"/>
              </a:rPr>
              <a:t>maneira</a:t>
            </a:r>
            <a:r>
              <a:rPr lang="en-US" dirty="0">
                <a:latin typeface="Baskerville Old Face" panose="02020602080505020303" pitchFamily="18" charset="0"/>
              </a:rPr>
              <a:t> pela </a:t>
            </a:r>
            <a:r>
              <a:rPr lang="en-US" dirty="0">
                <a:latin typeface="Baskerville Old Face" panose="02020602080505020303" pitchFamily="18" charset="0"/>
              </a:rPr>
              <a:t>qual</a:t>
            </a:r>
            <a:r>
              <a:rPr lang="en-US" dirty="0">
                <a:latin typeface="Baskerville Old Face" panose="02020602080505020303" pitchFamily="18" charset="0"/>
              </a:rPr>
              <a:t> se </a:t>
            </a:r>
            <a:r>
              <a:rPr lang="en-US" dirty="0">
                <a:latin typeface="Baskerville Old Face" panose="02020602080505020303" pitchFamily="18" charset="0"/>
              </a:rPr>
              <a:t>defina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parece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essencial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incluir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nessa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definição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tentativa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gerar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vivenciar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inconsciente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fomentar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estado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i="1" dirty="0">
                <a:latin typeface="Baskerville Old Face" panose="02020602080505020303" pitchFamily="18" charset="0"/>
              </a:rPr>
              <a:t>reverie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através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qual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possam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perceber</a:t>
            </a:r>
            <a:r>
              <a:rPr lang="en-US" dirty="0">
                <a:latin typeface="Baskerville Old Face" panose="02020602080505020303" pitchFamily="18" charset="0"/>
              </a:rPr>
              <a:t> o “</a:t>
            </a:r>
            <a:r>
              <a:rPr lang="en-US" dirty="0">
                <a:latin typeface="Baskerville Old Face" panose="02020602080505020303" pitchFamily="18" charset="0"/>
              </a:rPr>
              <a:t>fluxo</a:t>
            </a:r>
            <a:r>
              <a:rPr lang="en-US" dirty="0">
                <a:latin typeface="Baskerville Old Face" panose="02020602080505020303" pitchFamily="18" charset="0"/>
              </a:rPr>
              <a:t>” da </a:t>
            </a:r>
            <a:r>
              <a:rPr lang="en-US" dirty="0">
                <a:latin typeface="Baskerville Old Face" panose="02020602080505020303" pitchFamily="18" charset="0"/>
              </a:rPr>
              <a:t>construção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inconsciente</a:t>
            </a:r>
            <a:r>
              <a:rPr lang="en-US" dirty="0">
                <a:latin typeface="Baskerville Old Face" panose="02020602080505020303" pitchFamily="18" charset="0"/>
              </a:rPr>
              <a:t> “</a:t>
            </a:r>
            <a:r>
              <a:rPr lang="en-US" dirty="0">
                <a:latin typeface="Baskerville Old Face" panose="02020602080505020303" pitchFamily="18" charset="0"/>
              </a:rPr>
              <a:t>compartilhada</a:t>
            </a:r>
            <a:r>
              <a:rPr lang="en-US" dirty="0">
                <a:latin typeface="Baskerville Old Face" panose="02020602080505020303" pitchFamily="18" charset="0"/>
              </a:rPr>
              <a:t>”.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sz="500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sz="6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Define-se </a:t>
            </a:r>
            <a:r>
              <a:rPr lang="en-US" dirty="0">
                <a:latin typeface="Baskerville Old Face" panose="02020602080505020303" pitchFamily="18" charset="0"/>
              </a:rPr>
              <a:t>melhor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empreitada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pela forma mas pela </a:t>
            </a:r>
            <a:r>
              <a:rPr lang="en-US" dirty="0">
                <a:latin typeface="Baskerville Old Face" panose="02020602080505020303" pitchFamily="18" charset="0"/>
              </a:rPr>
              <a:t>substância</a:t>
            </a:r>
            <a:r>
              <a:rPr lang="en-US" dirty="0">
                <a:latin typeface="Baskerville Old Face" panose="02020602080505020303" pitchFamily="18" charset="0"/>
              </a:rPr>
              <a:t>, que </a:t>
            </a:r>
            <a:r>
              <a:rPr lang="en-US" dirty="0">
                <a:latin typeface="Baskerville Old Face" panose="02020602080505020303" pitchFamily="18" charset="0"/>
              </a:rPr>
              <a:t>envolve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transferência-contratransferência</a:t>
            </a:r>
            <a:r>
              <a:rPr lang="en-US" dirty="0">
                <a:latin typeface="Baskerville Old Face" panose="02020602080505020303" pitchFamily="18" charset="0"/>
              </a:rPr>
              <a:t> (</a:t>
            </a:r>
            <a:r>
              <a:rPr lang="en-US" dirty="0">
                <a:latin typeface="Baskerville Old Face" panose="02020602080505020303" pitchFamily="18" charset="0"/>
              </a:rPr>
              <a:t>incluindo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ansiedade</a:t>
            </a:r>
            <a:r>
              <a:rPr lang="en-US" dirty="0">
                <a:latin typeface="Baskerville Old Face" panose="02020602080505020303" pitchFamily="18" charset="0"/>
              </a:rPr>
              <a:t>/</a:t>
            </a:r>
            <a:r>
              <a:rPr lang="en-US" dirty="0">
                <a:latin typeface="Baskerville Old Face" panose="02020602080505020303" pitchFamily="18" charset="0"/>
              </a:rPr>
              <a:t>defesa</a:t>
            </a:r>
            <a:r>
              <a:rPr lang="en-US" dirty="0">
                <a:latin typeface="Baskerville Old Face" panose="02020602080505020303" pitchFamily="18" charset="0"/>
              </a:rPr>
              <a:t>), à </a:t>
            </a:r>
            <a:r>
              <a:rPr lang="en-US" dirty="0">
                <a:latin typeface="Baskerville Old Face" panose="02020602080505020303" pitchFamily="18" charset="0"/>
              </a:rPr>
              <a:t>medida</a:t>
            </a:r>
            <a:r>
              <a:rPr lang="en-US" dirty="0">
                <a:latin typeface="Baskerville Old Face" panose="02020602080505020303" pitchFamily="18" charset="0"/>
              </a:rPr>
              <a:t> que se </a:t>
            </a:r>
            <a:r>
              <a:rPr lang="en-US" dirty="0">
                <a:latin typeface="Baskerville Old Face" panose="02020602080505020303" pitchFamily="18" charset="0"/>
              </a:rPr>
              <a:t>dá</a:t>
            </a:r>
            <a:r>
              <a:rPr lang="en-US" dirty="0">
                <a:latin typeface="Baskerville Old Face" panose="02020602080505020303" pitchFamily="18" charset="0"/>
              </a:rPr>
              <a:t> forma a </a:t>
            </a:r>
            <a:r>
              <a:rPr lang="en-US" dirty="0">
                <a:latin typeface="Baskerville Old Face" panose="02020602080505020303" pitchFamily="18" charset="0"/>
              </a:rPr>
              <a:t>esses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fenômenos</a:t>
            </a:r>
            <a:r>
              <a:rPr lang="en-US" dirty="0">
                <a:latin typeface="Baskerville Old Face" panose="02020602080505020303" pitchFamily="18" charset="0"/>
              </a:rPr>
              <a:t> no </a:t>
            </a:r>
            <a:r>
              <a:rPr lang="en-US" dirty="0">
                <a:latin typeface="Baskerville Old Face" panose="02020602080505020303" pitchFamily="18" charset="0"/>
              </a:rPr>
              <a:t>vivenciar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na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interpretação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endParaRPr lang="pt-BR" sz="500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sz="5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sz="6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O </a:t>
            </a:r>
            <a:r>
              <a:rPr lang="en-US" dirty="0">
                <a:latin typeface="Baskerville Old Face" panose="02020602080505020303" pitchFamily="18" charset="0"/>
              </a:rPr>
              <a:t>aumento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frequência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sessões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semanais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melhora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capacidade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gerar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estados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sobrepostos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i="1" dirty="0">
                <a:latin typeface="Baskerville Old Face" panose="02020602080505020303" pitchFamily="18" charset="0"/>
              </a:rPr>
              <a:t>reverie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do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endParaRPr lang="en-US" sz="5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en-US" sz="500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en-US" sz="5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sz="6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ser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existam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razões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importantes</a:t>
            </a:r>
            <a:r>
              <a:rPr lang="en-US" dirty="0">
                <a:latin typeface="Baskerville Old Face" panose="02020602080505020303" pitchFamily="18" charset="0"/>
              </a:rPr>
              <a:t> para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usar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divã</a:t>
            </a:r>
            <a:r>
              <a:rPr lang="en-US" dirty="0">
                <a:latin typeface="Baskerville Old Face" panose="02020602080505020303" pitchFamily="18" charset="0"/>
              </a:rPr>
              <a:t> em um dado </a:t>
            </a:r>
            <a:r>
              <a:rPr lang="en-US" dirty="0">
                <a:latin typeface="Baskerville Old Face" panose="02020602080505020303" pitchFamily="18" charset="0"/>
              </a:rPr>
              <a:t>caso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conduzo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todo</a:t>
            </a:r>
            <a:r>
              <a:rPr lang="en-US" dirty="0">
                <a:latin typeface="Baskerville Old Face" panose="02020602080505020303" pitchFamily="18" charset="0"/>
              </a:rPr>
              <a:t> o meu </a:t>
            </a:r>
            <a:r>
              <a:rPr lang="en-US" dirty="0">
                <a:latin typeface="Baskerville Old Face" panose="02020602080505020303" pitchFamily="18" charset="0"/>
              </a:rPr>
              <a:t>trabalho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com o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fazendo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uso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divã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independentemente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número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sessões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semanais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62000" y="116632"/>
            <a:ext cx="80772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Baskerville Old Face" panose="02020602080505020303" pitchFamily="18" charset="0"/>
              </a:rPr>
              <a:t>Renunciando</a:t>
            </a:r>
            <a:r>
              <a:rPr lang="en-US" sz="3200" b="1" dirty="0">
                <a:latin typeface="Baskerville Old Face" panose="02020602080505020303" pitchFamily="18" charset="0"/>
              </a:rPr>
              <a:t> a </a:t>
            </a:r>
            <a:r>
              <a:rPr lang="en-US" sz="3200" b="1" dirty="0">
                <a:latin typeface="Baskerville Old Face" panose="02020602080505020303" pitchFamily="18" charset="0"/>
              </a:rPr>
              <a:t>regra</a:t>
            </a:r>
            <a:r>
              <a:rPr lang="en-US" sz="3200" b="1" dirty="0">
                <a:latin typeface="Baskerville Old Face" panose="02020602080505020303" pitchFamily="18" charset="0"/>
              </a:rPr>
              <a:t> fundamental</a:t>
            </a:r>
            <a:r>
              <a:rPr lang="pt-BR" sz="3200" dirty="0">
                <a:latin typeface="Baskerville Old Face" panose="02020602080505020303" pitchFamily="18" charset="0"/>
              </a:rPr>
              <a:t/>
            </a:r>
            <a:br>
              <a:rPr lang="pt-BR" sz="3200" dirty="0">
                <a:latin typeface="Baskerville Old Face" panose="02020602080505020303" pitchFamily="18" charset="0"/>
              </a:rPr>
            </a:br>
            <a:endParaRPr lang="pt-BR" sz="3200" dirty="0">
              <a:latin typeface="Baskerville Old Face" panose="02020602080505020303" pitchFamily="18" charset="0"/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762000" y="620688"/>
            <a:ext cx="8077200" cy="612067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dirty="0">
                <a:latin typeface="Baskerville Old Face" panose="02020602080505020303" pitchFamily="18" charset="0"/>
              </a:rPr>
              <a:t>técnica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deve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facilitar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. A Psicanálise </a:t>
            </a:r>
            <a:r>
              <a:rPr lang="en-US" dirty="0">
                <a:latin typeface="Baskerville Old Face" panose="02020602080505020303" pitchFamily="18" charset="0"/>
              </a:rPr>
              <a:t>pode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descrita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psicológico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interpessoal</a:t>
            </a:r>
            <a:r>
              <a:rPr lang="en-US" dirty="0">
                <a:latin typeface="Baskerville Old Face" panose="02020602080505020303" pitchFamily="18" charset="0"/>
              </a:rPr>
              <a:t> com o </a:t>
            </a:r>
            <a:r>
              <a:rPr lang="en-US" dirty="0">
                <a:latin typeface="Baskerville Old Face" panose="02020602080505020303" pitchFamily="18" charset="0"/>
              </a:rPr>
              <a:t>intuito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ampliar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capacidade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estar</a:t>
            </a:r>
            <a:r>
              <a:rPr lang="en-US" dirty="0">
                <a:latin typeface="Baskerville Old Face" panose="02020602080505020303" pitchFamily="18" charset="0"/>
              </a:rPr>
              <a:t> vivo </a:t>
            </a:r>
            <a:r>
              <a:rPr lang="en-US" dirty="0">
                <a:latin typeface="Baskerville Old Face" panose="02020602080505020303" pitchFamily="18" charset="0"/>
              </a:rPr>
              <a:t>enquanto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humano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Tenho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hábito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convidar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simplesmente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, de forma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verbal, a </a:t>
            </a:r>
            <a:r>
              <a:rPr lang="en-US" dirty="0">
                <a:latin typeface="Baskerville Old Face" panose="02020602080505020303" pitchFamily="18" charset="0"/>
              </a:rPr>
              <a:t>começar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>
                <a:latin typeface="Baskerville Old Face" panose="02020602080505020303" pitchFamily="18" charset="0"/>
              </a:rPr>
              <a:t>  </a:t>
            </a:r>
            <a:r>
              <a:rPr lang="en-US" dirty="0">
                <a:latin typeface="Baskerville Old Face" panose="02020602080505020303" pitchFamily="18" charset="0"/>
              </a:rPr>
              <a:t>por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meio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conduta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minha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nas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sessões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iniciais</a:t>
            </a:r>
            <a:r>
              <a:rPr lang="en-US" dirty="0">
                <a:latin typeface="Baskerville Old Face" panose="02020602080505020303" pitchFamily="18" charset="0"/>
              </a:rPr>
              <a:t>, que </a:t>
            </a:r>
            <a:r>
              <a:rPr lang="en-US" dirty="0">
                <a:latin typeface="Baskerville Old Face" panose="02020602080505020303" pitchFamily="18" charset="0"/>
              </a:rPr>
              <a:t>lhe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mostre</a:t>
            </a:r>
            <a:r>
              <a:rPr lang="en-US" dirty="0">
                <a:latin typeface="Baskerville Old Face" panose="02020602080505020303" pitchFamily="18" charset="0"/>
              </a:rPr>
              <a:t> o que </a:t>
            </a:r>
            <a:r>
              <a:rPr lang="en-US" dirty="0">
                <a:latin typeface="Baskerville Old Face" panose="02020602080505020303" pitchFamily="18" charset="0"/>
              </a:rPr>
              <a:t>significa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estar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>
                <a:latin typeface="Baskerville Old Face" panose="02020602080505020303" pitchFamily="18" charset="0"/>
              </a:rPr>
              <a:t>. Nos </a:t>
            </a:r>
            <a:r>
              <a:rPr lang="en-US" dirty="0">
                <a:latin typeface="Baskerville Old Face" panose="02020602080505020303" pitchFamily="18" charset="0"/>
              </a:rPr>
              <a:t>momentos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iniciais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primeira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sessão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talvez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diga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coisa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alguma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talvez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pergunte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: “</a:t>
            </a:r>
            <a:r>
              <a:rPr lang="en-US" dirty="0">
                <a:latin typeface="Baskerville Old Face" panose="02020602080505020303" pitchFamily="18" charset="0"/>
              </a:rPr>
              <a:t>Por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onde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devemos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começar</a:t>
            </a:r>
            <a:r>
              <a:rPr lang="en-US" dirty="0">
                <a:latin typeface="Baskerville Old Face" panose="02020602080505020303" pitchFamily="18" charset="0"/>
              </a:rPr>
              <a:t>?” </a:t>
            </a:r>
            <a:r>
              <a:rPr lang="en-US" dirty="0">
                <a:latin typeface="Baskerville Old Face" panose="02020602080505020303" pitchFamily="18" charset="0"/>
              </a:rPr>
              <a:t>Faço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esforço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apresentar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na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sessão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inicial</a:t>
            </a:r>
            <a:r>
              <a:rPr lang="en-US" dirty="0">
                <a:latin typeface="Baskerville Old Face" panose="02020602080505020303" pitchFamily="18" charset="0"/>
              </a:rPr>
              <a:t>, à </a:t>
            </a:r>
            <a:r>
              <a:rPr lang="en-US" dirty="0">
                <a:latin typeface="Baskerville Old Face" panose="02020602080505020303" pitchFamily="18" charset="0"/>
              </a:rPr>
              <a:t>natureza</a:t>
            </a:r>
            <a:r>
              <a:rPr lang="en-US" dirty="0">
                <a:latin typeface="Baskerville Old Face" panose="02020602080505020303" pitchFamily="18" charset="0"/>
              </a:rPr>
              <a:t> de um </a:t>
            </a:r>
            <a:r>
              <a:rPr lang="en-US" dirty="0">
                <a:latin typeface="Baskerville Old Face" panose="02020602080505020303" pitchFamily="18" charset="0"/>
              </a:rPr>
              <a:t>diálogo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psicanalítico</a:t>
            </a:r>
            <a:r>
              <a:rPr lang="en-US" dirty="0">
                <a:latin typeface="Baskerville Old Face" panose="02020602080505020303" pitchFamily="18" charset="0"/>
              </a:rPr>
              <a:t> que se </a:t>
            </a:r>
            <a:r>
              <a:rPr lang="en-US" dirty="0">
                <a:latin typeface="Baskerville Old Face" panose="02020602080505020303" pitchFamily="18" charset="0"/>
              </a:rPr>
              <a:t>caracteriza</a:t>
            </a:r>
            <a:r>
              <a:rPr lang="en-US" dirty="0">
                <a:latin typeface="Baskerville Old Face" panose="02020602080505020303" pitchFamily="18" charset="0"/>
              </a:rPr>
              <a:t> pela </a:t>
            </a:r>
            <a:r>
              <a:rPr lang="en-US" dirty="0">
                <a:latin typeface="Baskerville Old Face" panose="02020602080505020303" pitchFamily="18" charset="0"/>
              </a:rPr>
              <a:t>combinação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qualidades</a:t>
            </a:r>
            <a:r>
              <a:rPr lang="en-US" dirty="0">
                <a:latin typeface="Baskerville Old Face" panose="02020602080505020303" pitchFamily="18" charset="0"/>
              </a:rPr>
              <a:t> que 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terá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encontrado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dirty="0">
                <a:latin typeface="Baskerville Old Face" panose="02020602080505020303" pitchFamily="18" charset="0"/>
              </a:rPr>
              <a:t>nenhum</a:t>
            </a:r>
            <a:r>
              <a:rPr lang="en-US" dirty="0">
                <a:latin typeface="Baskerville Old Face" panose="02020602080505020303" pitchFamily="18" charset="0"/>
              </a:rPr>
              <a:t> outro </a:t>
            </a:r>
            <a:r>
              <a:rPr lang="en-US" dirty="0">
                <a:latin typeface="Baskerville Old Face" panose="02020602080505020303" pitchFamily="18" charset="0"/>
              </a:rPr>
              <a:t>lugar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vez</a:t>
            </a:r>
            <a:r>
              <a:rPr lang="en-US" dirty="0">
                <a:latin typeface="Baskerville Old Face" panose="02020602080505020303" pitchFamily="18" charset="0"/>
              </a:rPr>
              <a:t> que o </a:t>
            </a:r>
            <a:r>
              <a:rPr lang="en-US" dirty="0">
                <a:latin typeface="Baskerville Old Face" panose="02020602080505020303" pitchFamily="18" charset="0"/>
              </a:rPr>
              <a:t>diálogo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diferente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qualquer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outra</a:t>
            </a:r>
            <a:r>
              <a:rPr lang="en-US" dirty="0">
                <a:latin typeface="Baskerville Old Face" panose="02020602080505020303" pitchFamily="18" charset="0"/>
              </a:rPr>
              <a:t> forma de </a:t>
            </a:r>
            <a:r>
              <a:rPr lang="en-US" dirty="0">
                <a:latin typeface="Baskerville Old Face" panose="02020602080505020303" pitchFamily="18" charset="0"/>
              </a:rPr>
              <a:t>discurso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humano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611560" y="188640"/>
            <a:ext cx="8532440" cy="648072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Aconselhar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dizer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tudo</a:t>
            </a:r>
            <a:r>
              <a:rPr lang="en-US" dirty="0">
                <a:latin typeface="Baskerville Old Face" panose="02020602080505020303" pitchFamily="18" charset="0"/>
              </a:rPr>
              <a:t> o que </a:t>
            </a:r>
            <a:r>
              <a:rPr lang="en-US" dirty="0">
                <a:latin typeface="Baskerville Old Face" panose="02020602080505020303" pitchFamily="18" charset="0"/>
              </a:rPr>
              <a:t>lhe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venha</a:t>
            </a:r>
            <a:r>
              <a:rPr lang="en-US" dirty="0">
                <a:latin typeface="Baskerville Old Face" panose="02020602080505020303" pitchFamily="18" charset="0"/>
              </a:rPr>
              <a:t> à </a:t>
            </a:r>
            <a:r>
              <a:rPr lang="en-US" dirty="0">
                <a:latin typeface="Baskerville Old Face" panose="02020602080505020303" pitchFamily="18" charset="0"/>
              </a:rPr>
              <a:t>mente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parece</a:t>
            </a:r>
            <a:r>
              <a:rPr lang="en-US" dirty="0">
                <a:latin typeface="Baskerville Old Face" panose="02020602080505020303" pitchFamily="18" charset="0"/>
              </a:rPr>
              <a:t>-me </a:t>
            </a:r>
            <a:r>
              <a:rPr lang="en-US" dirty="0">
                <a:latin typeface="Baskerville Old Face" panose="02020602080505020303" pitchFamily="18" charset="0"/>
              </a:rPr>
              <a:t>contrário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esforço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criar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Para o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tão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importante</a:t>
            </a:r>
            <a:r>
              <a:rPr lang="en-US" dirty="0">
                <a:latin typeface="Baskerville Old Face" panose="02020602080505020303" pitchFamily="18" charset="0"/>
              </a:rPr>
              <a:t> saber que tem </a:t>
            </a:r>
            <a:r>
              <a:rPr lang="en-US" dirty="0">
                <a:latin typeface="Baskerville Old Face" panose="02020602080505020303" pitchFamily="18" charset="0"/>
              </a:rPr>
              <a:t>liberdade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ficar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dirty="0">
                <a:latin typeface="Baskerville Old Face" panose="02020602080505020303" pitchFamily="18" charset="0"/>
              </a:rPr>
              <a:t>silêncio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saber que tem Liberdade de </a:t>
            </a:r>
            <a:r>
              <a:rPr lang="en-US" dirty="0">
                <a:latin typeface="Baskerville Old Face" panose="02020602080505020303" pitchFamily="18" charset="0"/>
              </a:rPr>
              <a:t>falar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Privilegiar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fala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silêncio</a:t>
            </a:r>
            <a:r>
              <a:rPr lang="en-US" dirty="0">
                <a:latin typeface="Baskerville Old Face" panose="02020602080505020303" pitchFamily="18" charset="0"/>
              </a:rPr>
              <a:t>, a </a:t>
            </a:r>
            <a:r>
              <a:rPr lang="en-US" dirty="0">
                <a:latin typeface="Baskerville Old Face" panose="02020602080505020303" pitchFamily="18" charset="0"/>
              </a:rPr>
              <a:t>revelação</a:t>
            </a:r>
            <a:r>
              <a:rPr lang="en-US" dirty="0">
                <a:latin typeface="Baskerville Old Face" panose="02020602080505020303" pitchFamily="18" charset="0"/>
              </a:rPr>
              <a:t> à </a:t>
            </a:r>
            <a:r>
              <a:rPr lang="en-US" dirty="0">
                <a:latin typeface="Baskerville Old Face" panose="02020602080505020303" pitchFamily="18" charset="0"/>
              </a:rPr>
              <a:t>privacidade</a:t>
            </a:r>
            <a:r>
              <a:rPr lang="en-US" dirty="0">
                <a:latin typeface="Baskerville Old Face" panose="02020602080505020303" pitchFamily="18" charset="0"/>
              </a:rPr>
              <a:t>, o </a:t>
            </a:r>
            <a:r>
              <a:rPr lang="en-US" dirty="0">
                <a:latin typeface="Baskerville Old Face" panose="02020602080505020303" pitchFamily="18" charset="0"/>
              </a:rPr>
              <a:t>comunicar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comunicar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parece</a:t>
            </a:r>
            <a:r>
              <a:rPr lang="en-US" dirty="0">
                <a:latin typeface="Baskerville Old Face" panose="02020602080505020303" pitchFamily="18" charset="0"/>
              </a:rPr>
              <a:t>-me </a:t>
            </a:r>
            <a:r>
              <a:rPr lang="en-US" dirty="0">
                <a:latin typeface="Baskerville Old Face" panose="02020602080505020303" pitchFamily="18" charset="0"/>
              </a:rPr>
              <a:t>tão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antianalítico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quanto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privilegiar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transferência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positiva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dirty="0">
                <a:latin typeface="Baskerville Old Face" panose="02020602080505020303" pitchFamily="18" charset="0"/>
              </a:rPr>
              <a:t>detrimento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negativa</a:t>
            </a:r>
            <a:r>
              <a:rPr lang="en-US" dirty="0">
                <a:latin typeface="Baskerville Old Face" panose="02020602080505020303" pitchFamily="18" charset="0"/>
              </a:rPr>
              <a:t>, a </a:t>
            </a:r>
            <a:r>
              <a:rPr lang="en-US" dirty="0">
                <a:latin typeface="Baskerville Old Face" panose="02020602080505020303" pitchFamily="18" charset="0"/>
              </a:rPr>
              <a:t>gratidão</a:t>
            </a:r>
            <a:r>
              <a:rPr lang="en-US" dirty="0">
                <a:latin typeface="Baskerville Old Face" panose="02020602080505020303" pitchFamily="18" charset="0"/>
              </a:rPr>
              <a:t> à </a:t>
            </a:r>
            <a:r>
              <a:rPr lang="en-US" dirty="0">
                <a:latin typeface="Baskerville Old Face" panose="02020602080505020303" pitchFamily="18" charset="0"/>
              </a:rPr>
              <a:t>inveja</a:t>
            </a:r>
            <a:r>
              <a:rPr lang="en-US" dirty="0">
                <a:latin typeface="Baskerville Old Face" panose="02020602080505020303" pitchFamily="18" charset="0"/>
              </a:rPr>
              <a:t>, o </a:t>
            </a:r>
            <a:r>
              <a:rPr lang="en-US" dirty="0">
                <a:latin typeface="Baskerville Old Face" panose="02020602080505020303" pitchFamily="18" charset="0"/>
              </a:rPr>
              <a:t>amor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ódio</a:t>
            </a:r>
            <a:r>
              <a:rPr lang="en-US" dirty="0">
                <a:latin typeface="Baskerville Old Face" panose="02020602080505020303" pitchFamily="18" charset="0"/>
              </a:rPr>
              <a:t>, o </a:t>
            </a:r>
            <a:r>
              <a:rPr lang="en-US" dirty="0">
                <a:latin typeface="Baskerville Old Face" panose="02020602080505020303" pitchFamily="18" charset="0"/>
              </a:rPr>
              <a:t>modo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depressivo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gerar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modos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esquizoparanóide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autístico-contíguo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/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Creio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iniciar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fundamentar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atividade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analítica</a:t>
            </a:r>
            <a:r>
              <a:rPr lang="en-US" dirty="0">
                <a:latin typeface="Baskerville Old Face" panose="02020602080505020303" pitchFamily="18" charset="0"/>
              </a:rPr>
              <a:t> em um ideal manifesto (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manifesto) que </a:t>
            </a:r>
            <a:r>
              <a:rPr lang="en-US" dirty="0">
                <a:latin typeface="Baskerville Old Face" panose="02020602080505020303" pitchFamily="18" charset="0"/>
              </a:rPr>
              <a:t>incorpore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colapso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tensão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dialética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comunicar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comunicar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dirty="0">
                <a:latin typeface="Baskerville Old Face" panose="02020602080505020303" pitchFamily="18" charset="0"/>
              </a:rPr>
              <a:t>direção</a:t>
            </a:r>
            <a:r>
              <a:rPr lang="en-US" dirty="0">
                <a:latin typeface="Baskerville Old Face" panose="02020602080505020303" pitchFamily="18" charset="0"/>
              </a:rPr>
              <a:t> à </a:t>
            </a:r>
            <a:r>
              <a:rPr lang="en-US" dirty="0">
                <a:latin typeface="Baskerville Old Face" panose="02020602080505020303" pitchFamily="18" charset="0"/>
              </a:rPr>
              <a:t>revelação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represente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convite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relação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patológica</a:t>
            </a:r>
            <a:r>
              <a:rPr lang="en-US" dirty="0">
                <a:latin typeface="Baskerville Old Face" panose="02020602080505020303" pitchFamily="18" charset="0"/>
              </a:rPr>
              <a:t>. O </a:t>
            </a:r>
            <a:r>
              <a:rPr lang="en-US" dirty="0">
                <a:latin typeface="Baskerville Old Face" panose="02020602080505020303" pitchFamily="18" charset="0"/>
              </a:rPr>
              <a:t>resultado</a:t>
            </a:r>
            <a:r>
              <a:rPr lang="en-US" dirty="0">
                <a:latin typeface="Baskerville Old Face" panose="02020602080505020303" pitchFamily="18" charset="0"/>
              </a:rPr>
              <a:t> é, </a:t>
            </a:r>
            <a:r>
              <a:rPr lang="en-US" dirty="0">
                <a:latin typeface="Baskerville Old Face" panose="02020602080505020303" pitchFamily="18" charset="0"/>
              </a:rPr>
              <a:t>frequentemente</a:t>
            </a:r>
            <a:r>
              <a:rPr lang="en-US" dirty="0">
                <a:latin typeface="Baskerville Old Face" panose="02020602080505020303" pitchFamily="18" charset="0"/>
              </a:rPr>
              <a:t>, a </a:t>
            </a:r>
            <a:r>
              <a:rPr lang="en-US" dirty="0">
                <a:latin typeface="Baskerville Old Face" panose="02020602080505020303" pitchFamily="18" charset="0"/>
              </a:rPr>
              <a:t>criação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doença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iatrogênica</a:t>
            </a:r>
            <a:r>
              <a:rPr lang="en-US" dirty="0">
                <a:latin typeface="Baskerville Old Face" panose="02020602080505020303" pitchFamily="18" charset="0"/>
              </a:rPr>
              <a:t> em que a </a:t>
            </a:r>
            <a:r>
              <a:rPr lang="en-US" dirty="0">
                <a:latin typeface="Baskerville Old Face" panose="02020602080505020303" pitchFamily="18" charset="0"/>
              </a:rPr>
              <a:t>capacidade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i="1" dirty="0">
                <a:latin typeface="Baskerville Old Face" panose="02020602080505020303" pitchFamily="18" charset="0"/>
              </a:rPr>
              <a:t>reverie </a:t>
            </a:r>
            <a:r>
              <a:rPr lang="en-US" dirty="0">
                <a:latin typeface="Baskerville Old Face" panose="02020602080505020303" pitchFamily="18" charset="0"/>
              </a:rPr>
              <a:t>se </a:t>
            </a:r>
            <a:r>
              <a:rPr lang="en-US" dirty="0">
                <a:latin typeface="Baskerville Old Face" panose="02020602080505020303" pitchFamily="18" charset="0"/>
              </a:rPr>
              <a:t>paralisa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levada</a:t>
            </a:r>
            <a:r>
              <a:rPr lang="en-US" dirty="0">
                <a:latin typeface="Baskerville Old Face" panose="02020602080505020303" pitchFamily="18" charset="0"/>
              </a:rPr>
              <a:t> a se </a:t>
            </a:r>
            <a:r>
              <a:rPr lang="en-US" dirty="0">
                <a:latin typeface="Baskerville Old Face" panose="02020602080505020303" pitchFamily="18" charset="0"/>
              </a:rPr>
              <a:t>ocultar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tornando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assim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muito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menos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provável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venha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ocorrer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verdadeiro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03300" y="379264"/>
            <a:ext cx="76942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>
                <a:latin typeface="Baskerville Old Face" panose="02020602080505020303" pitchFamily="18" charset="0"/>
              </a:rPr>
              <a:t>Reexprimindo</a:t>
            </a:r>
            <a:r>
              <a:rPr lang="en-US" sz="3600" b="1" dirty="0" smtClean="0">
                <a:latin typeface="Baskerville Old Face" panose="02020602080505020303" pitchFamily="18" charset="0"/>
              </a:rPr>
              <a:t> </a:t>
            </a:r>
            <a:r>
              <a:rPr lang="en-US" sz="3600" b="1" dirty="0">
                <a:latin typeface="Baskerville Old Face" panose="02020602080505020303" pitchFamily="18" charset="0"/>
              </a:rPr>
              <a:t>a </a:t>
            </a:r>
            <a:r>
              <a:rPr lang="en-US" sz="3600" b="1" dirty="0">
                <a:latin typeface="Baskerville Old Face" panose="02020602080505020303" pitchFamily="18" charset="0"/>
              </a:rPr>
              <a:t>regra</a:t>
            </a:r>
            <a:r>
              <a:rPr lang="en-US" sz="3600" b="1" dirty="0">
                <a:latin typeface="Baskerville Old Face" panose="02020602080505020303" pitchFamily="18" charset="0"/>
              </a:rPr>
              <a:t> fundamental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03300" y="1772816"/>
            <a:ext cx="7766248" cy="4297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>
                <a:latin typeface="Baskerville Old Face" panose="02020602080505020303" pitchFamily="18" charset="0"/>
              </a:rPr>
              <a:t>Esclareci</a:t>
            </a:r>
            <a:r>
              <a:rPr lang="en-US" sz="2800" dirty="0">
                <a:latin typeface="Baskerville Old Face" panose="02020602080505020303" pitchFamily="18" charset="0"/>
              </a:rPr>
              <a:t> que </a:t>
            </a:r>
            <a:r>
              <a:rPr lang="en-US" sz="2800" dirty="0">
                <a:latin typeface="Baskerville Old Face" panose="02020602080505020303" pitchFamily="18" charset="0"/>
              </a:rPr>
              <a:t>minha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concepção</a:t>
            </a:r>
            <a:r>
              <a:rPr lang="en-US" sz="2800" dirty="0">
                <a:latin typeface="Baskerville Old Face" panose="02020602080505020303" pitchFamily="18" charset="0"/>
              </a:rPr>
              <a:t> de </a:t>
            </a:r>
            <a:r>
              <a:rPr lang="en-US" sz="2800" dirty="0">
                <a:latin typeface="Baskerville Old Face" panose="02020602080505020303" pitchFamily="18" charset="0"/>
              </a:rPr>
              <a:t>análise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não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requer</a:t>
            </a:r>
            <a:r>
              <a:rPr lang="en-US" sz="2800" dirty="0">
                <a:latin typeface="Baskerville Old Face" panose="02020602080505020303" pitchFamily="18" charset="0"/>
              </a:rPr>
              <a:t> que o </a:t>
            </a:r>
            <a:r>
              <a:rPr lang="en-US" sz="2800" dirty="0">
                <a:latin typeface="Baskerville Old Face" panose="02020602080505020303" pitchFamily="18" charset="0"/>
              </a:rPr>
              <a:t>analisando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tente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falar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tudo</a:t>
            </a:r>
            <a:r>
              <a:rPr lang="en-US" sz="2800" dirty="0">
                <a:latin typeface="Baskerville Old Face" panose="02020602080505020303" pitchFamily="18" charset="0"/>
              </a:rPr>
              <a:t> o que </a:t>
            </a:r>
            <a:r>
              <a:rPr lang="en-US" sz="2800" dirty="0">
                <a:latin typeface="Baskerville Old Face" panose="02020602080505020303" pitchFamily="18" charset="0"/>
              </a:rPr>
              <a:t>lhe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vem</a:t>
            </a:r>
            <a:r>
              <a:rPr lang="en-US" sz="2800" dirty="0">
                <a:latin typeface="Baskerville Old Face" panose="02020602080505020303" pitchFamily="18" charset="0"/>
              </a:rPr>
              <a:t> à </a:t>
            </a:r>
            <a:r>
              <a:rPr lang="en-US" sz="2800" dirty="0">
                <a:latin typeface="Baskerville Old Face" panose="02020602080505020303" pitchFamily="18" charset="0"/>
              </a:rPr>
              <a:t>mente</a:t>
            </a:r>
            <a:r>
              <a:rPr lang="en-US" sz="2800" dirty="0">
                <a:latin typeface="Baskerville Old Face" panose="02020602080505020303" pitchFamily="18" charset="0"/>
              </a:rPr>
              <a:t>. </a:t>
            </a:r>
            <a:r>
              <a:rPr lang="en-US" sz="2800" dirty="0">
                <a:latin typeface="Baskerville Old Face" panose="02020602080505020303" pitchFamily="18" charset="0"/>
              </a:rPr>
              <a:t>Tanto</a:t>
            </a:r>
            <a:r>
              <a:rPr lang="en-US" sz="2800" dirty="0">
                <a:latin typeface="Baskerville Old Face" panose="02020602080505020303" pitchFamily="18" charset="0"/>
              </a:rPr>
              <a:t> o </a:t>
            </a:r>
            <a:r>
              <a:rPr lang="en-US" sz="2800" dirty="0">
                <a:latin typeface="Baskerville Old Face" panose="02020602080505020303" pitchFamily="18" charset="0"/>
              </a:rPr>
              <a:t>analisando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quanto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eu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devemos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estar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sempre</a:t>
            </a:r>
            <a:r>
              <a:rPr lang="en-US" sz="2800" dirty="0">
                <a:latin typeface="Baskerville Old Face" panose="02020602080505020303" pitchFamily="18" charset="0"/>
              </a:rPr>
              <a:t> livres para a </a:t>
            </a:r>
            <a:r>
              <a:rPr lang="en-US" sz="2800" dirty="0">
                <a:latin typeface="Baskerville Old Face" panose="02020602080505020303" pitchFamily="18" charset="0"/>
              </a:rPr>
              <a:t>comunicação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conosco</a:t>
            </a:r>
            <a:r>
              <a:rPr lang="en-US" sz="2800" dirty="0">
                <a:latin typeface="Baskerville Old Face" panose="02020602080505020303" pitchFamily="18" charset="0"/>
              </a:rPr>
              <a:t> (</a:t>
            </a:r>
            <a:r>
              <a:rPr lang="en-US" sz="2800" dirty="0">
                <a:latin typeface="Baskerville Old Face" panose="02020602080505020303" pitchFamily="18" charset="0"/>
              </a:rPr>
              <a:t>tanto</a:t>
            </a:r>
            <a:r>
              <a:rPr lang="en-US" sz="2800" dirty="0">
                <a:latin typeface="Baskerville Old Face" panose="02020602080505020303" pitchFamily="18" charset="0"/>
              </a:rPr>
              <a:t> em </a:t>
            </a:r>
            <a:r>
              <a:rPr lang="en-US" sz="2800" dirty="0">
                <a:latin typeface="Baskerville Old Face" panose="02020602080505020303" pitchFamily="18" charset="0"/>
              </a:rPr>
              <a:t>palavras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como</a:t>
            </a:r>
            <a:r>
              <a:rPr lang="en-US" sz="2800" dirty="0">
                <a:latin typeface="Baskerville Old Face" panose="02020602080505020303" pitchFamily="18" charset="0"/>
              </a:rPr>
              <a:t> em </a:t>
            </a:r>
            <a:r>
              <a:rPr lang="en-US" sz="2800" dirty="0">
                <a:latin typeface="Baskerville Old Face" panose="02020602080505020303" pitchFamily="18" charset="0"/>
              </a:rPr>
              <a:t>sensações</a:t>
            </a:r>
            <a:r>
              <a:rPr lang="en-US" sz="2800" dirty="0">
                <a:latin typeface="Baskerville Old Face" panose="02020602080505020303" pitchFamily="18" charset="0"/>
              </a:rPr>
              <a:t>), </a:t>
            </a:r>
            <a:r>
              <a:rPr lang="en-US" sz="2800" dirty="0">
                <a:latin typeface="Baskerville Old Face" panose="02020602080505020303" pitchFamily="18" charset="0"/>
              </a:rPr>
              <a:t>bem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como</a:t>
            </a:r>
            <a:r>
              <a:rPr lang="en-US" sz="2800" dirty="0">
                <a:latin typeface="Baskerville Old Face" panose="02020602080505020303" pitchFamily="18" charset="0"/>
              </a:rPr>
              <a:t> para a </a:t>
            </a:r>
            <a:r>
              <a:rPr lang="en-US" sz="2800" dirty="0">
                <a:latin typeface="Baskerville Old Face" panose="02020602080505020303" pitchFamily="18" charset="0"/>
              </a:rPr>
              <a:t>comunicação</a:t>
            </a:r>
            <a:r>
              <a:rPr lang="en-US" sz="2800" dirty="0">
                <a:latin typeface="Baskerville Old Face" panose="02020602080505020303" pitchFamily="18" charset="0"/>
              </a:rPr>
              <a:t> um com o outro.</a:t>
            </a:r>
            <a:endParaRPr lang="pt-BR" sz="2800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535608" y="32048"/>
            <a:ext cx="8299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200" b="1" dirty="0" smtClean="0">
                <a:latin typeface="Baskerville Old Face" panose="02020602080505020303" pitchFamily="18" charset="0"/>
              </a:rPr>
              <a:t>ESSA ARTE DA PSICANÁLISE</a:t>
            </a:r>
            <a:br>
              <a:rPr lang="pt-BR" sz="3200" b="1" dirty="0" smtClean="0">
                <a:latin typeface="Baskerville Old Face" panose="02020602080505020303" pitchFamily="18" charset="0"/>
              </a:rPr>
            </a:br>
            <a:r>
              <a:rPr lang="pt-BR" sz="3200" b="1" dirty="0" smtClean="0">
                <a:latin typeface="Baskerville Old Face" panose="02020602080505020303" pitchFamily="18" charset="0"/>
              </a:rPr>
              <a:t>Sonhando sonhos não sonhados e gritos interrompidos</a:t>
            </a:r>
            <a:endParaRPr lang="pt-BR" sz="3200" b="1" dirty="0">
              <a:latin typeface="Baskerville Old Face" panose="02020602080505020303" pitchFamily="18" charset="0"/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758056" y="1178124"/>
            <a:ext cx="8077200" cy="508959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>
                <a:latin typeface="Baskerville Old Face" panose="02020602080505020303" pitchFamily="18" charset="0"/>
              </a:rPr>
              <a:t> que se </a:t>
            </a:r>
            <a:r>
              <a:rPr lang="en-US" dirty="0">
                <a:latin typeface="Baskerville Old Face" panose="02020602080505020303" pitchFamily="18" charset="0"/>
              </a:rPr>
              <a:t>transformou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dirty="0">
                <a:latin typeface="Baskerville Old Face" panose="02020602080505020303" pitchFamily="18" charset="0"/>
              </a:rPr>
              <a:t>configuração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rotineira</a:t>
            </a:r>
            <a:r>
              <a:rPr lang="en-US" dirty="0">
                <a:latin typeface="Baskerville Old Face" panose="02020602080505020303" pitchFamily="18" charset="0"/>
              </a:rPr>
              <a:t> em que o “</a:t>
            </a:r>
            <a:r>
              <a:rPr lang="en-US" dirty="0">
                <a:latin typeface="Baskerville Old Face" panose="02020602080505020303" pitchFamily="18" charset="0"/>
              </a:rPr>
              <a:t>conhecimento</a:t>
            </a:r>
            <a:r>
              <a:rPr lang="en-US" dirty="0">
                <a:latin typeface="Baskerville Old Face" panose="02020602080505020303" pitchFamily="18" charset="0"/>
              </a:rPr>
              <a:t>” é </a:t>
            </a:r>
            <a:r>
              <a:rPr lang="en-US" dirty="0">
                <a:latin typeface="Baskerville Old Face" panose="02020602080505020303" pitchFamily="18" charset="0"/>
              </a:rPr>
              <a:t>transmitido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desinteressante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Hoje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pensa</a:t>
            </a:r>
            <a:r>
              <a:rPr lang="en-US" dirty="0">
                <a:latin typeface="Baskerville Old Face" panose="02020602080505020303" pitchFamily="18" charset="0"/>
              </a:rPr>
              <a:t>-se que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pessoa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consulta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psicanalista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porque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está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sofrendo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emocionalmente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sem</a:t>
            </a:r>
            <a:r>
              <a:rPr lang="en-US" dirty="0">
                <a:latin typeface="Baskerville Old Face" panose="02020602080505020303" pitchFamily="18" charset="0"/>
              </a:rPr>
              <a:t> saber ela é </a:t>
            </a:r>
            <a:r>
              <a:rPr lang="en-US" dirty="0">
                <a:latin typeface="Baskerville Old Face" panose="02020602080505020303" pitchFamily="18" charset="0"/>
              </a:rPr>
              <a:t>incapaz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interrompe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seus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sonhos</a:t>
            </a:r>
            <a:r>
              <a:rPr lang="en-US" dirty="0">
                <a:latin typeface="Baskerville Old Face" panose="02020602080505020303" pitchFamily="18" charset="0"/>
              </a:rPr>
              <a:t>. A </a:t>
            </a:r>
            <a:r>
              <a:rPr lang="en-US" dirty="0">
                <a:latin typeface="Baskerville Old Face" panose="02020602080505020303" pitchFamily="18" charset="0"/>
              </a:rPr>
              <a:t>medida</a:t>
            </a:r>
            <a:r>
              <a:rPr lang="en-US" dirty="0">
                <a:latin typeface="Baskerville Old Face" panose="02020602080505020303" pitchFamily="18" charset="0"/>
              </a:rPr>
              <a:t> que é </a:t>
            </a:r>
            <a:r>
              <a:rPr lang="en-US" dirty="0">
                <a:latin typeface="Baskerville Old Face" panose="02020602080505020303" pitchFamily="18" charset="0"/>
              </a:rPr>
              <a:t>incapaz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, é </a:t>
            </a:r>
            <a:r>
              <a:rPr lang="en-US" dirty="0">
                <a:latin typeface="Baskerville Old Face" panose="02020602080505020303" pitchFamily="18" charset="0"/>
              </a:rPr>
              <a:t>incapaz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mudar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crescer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tornar</a:t>
            </a:r>
            <a:r>
              <a:rPr lang="en-US" dirty="0">
                <a:latin typeface="Baskerville Old Face" panose="02020602080505020303" pitchFamily="18" charset="0"/>
              </a:rPr>
              <a:t>-se </a:t>
            </a:r>
            <a:r>
              <a:rPr lang="en-US" dirty="0">
                <a:latin typeface="Baskerville Old Face" panose="02020602080505020303" pitchFamily="18" charset="0"/>
              </a:rPr>
              <a:t>diferente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quem</a:t>
            </a:r>
            <a:r>
              <a:rPr lang="en-US" dirty="0">
                <a:latin typeface="Baskerville Old Face" panose="02020602080505020303" pitchFamily="18" charset="0"/>
              </a:rPr>
              <a:t> ela tem </a:t>
            </a:r>
            <a:r>
              <a:rPr lang="en-US" dirty="0">
                <a:latin typeface="Baskerville Old Face" panose="02020602080505020303" pitchFamily="18" charset="0"/>
              </a:rPr>
              <a:t>sido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 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Enquanto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analistas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preciso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tentar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mantermos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inconscientemente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receptivos</a:t>
            </a:r>
            <a:r>
              <a:rPr lang="en-US" dirty="0">
                <a:latin typeface="Baskerville Old Face" panose="02020602080505020303" pitchFamily="18" charset="0"/>
              </a:rPr>
              <a:t> para </a:t>
            </a:r>
            <a:r>
              <a:rPr lang="en-US" dirty="0">
                <a:latin typeface="Baskerville Old Face" panose="02020602080505020303" pitchFamily="18" charset="0"/>
              </a:rPr>
              <a:t>desempenhar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diversos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papéis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vida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inconsciente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, para </a:t>
            </a:r>
            <a:r>
              <a:rPr lang="en-US" dirty="0">
                <a:latin typeface="Baskerville Old Face" panose="02020602080505020303" pitchFamily="18" charset="0"/>
              </a:rPr>
              <a:t>ajudá</a:t>
            </a:r>
            <a:r>
              <a:rPr lang="en-US" dirty="0">
                <a:latin typeface="Baskerville Old Face" panose="02020602080505020303" pitchFamily="18" charset="0"/>
              </a:rPr>
              <a:t>-lo </a:t>
            </a:r>
            <a:r>
              <a:rPr lang="en-US" dirty="0">
                <a:latin typeface="Baskerville Old Face" panose="02020602080505020303" pitchFamily="18" charset="0"/>
              </a:rPr>
              <a:t>aprender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reaprender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  <a:p>
            <a:endParaRPr lang="pt-BR" dirty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332656"/>
            <a:ext cx="8077200" cy="626469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Essa </a:t>
            </a:r>
            <a:r>
              <a:rPr lang="en-US" dirty="0">
                <a:latin typeface="Baskerville Old Face" panose="02020602080505020303" pitchFamily="18" charset="0"/>
              </a:rPr>
              <a:t>receptividade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envolve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ceder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parte da </a:t>
            </a:r>
            <a:r>
              <a:rPr lang="en-US" dirty="0">
                <a:latin typeface="Baskerville Old Face" panose="02020602080505020303" pitchFamily="18" charset="0"/>
              </a:rPr>
              <a:t>individualidade</a:t>
            </a:r>
            <a:r>
              <a:rPr lang="en-US" dirty="0">
                <a:latin typeface="Baskerville Old Face" panose="02020602080505020303" pitchFamily="18" charset="0"/>
              </a:rPr>
              <a:t> a um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sujeito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nem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nem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mas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terceira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subjetividade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gerada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pelo</a:t>
            </a:r>
            <a:r>
              <a:rPr lang="en-US" dirty="0">
                <a:latin typeface="Baskerville Old Face" panose="02020602080505020303" pitchFamily="18" charset="0"/>
              </a:rPr>
              <a:t> par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. A </a:t>
            </a:r>
            <a:r>
              <a:rPr lang="en-US" dirty="0">
                <a:latin typeface="Baskerville Old Face" panose="02020602080505020303" pitchFamily="18" charset="0"/>
              </a:rPr>
              <a:t>responsabilidade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permanecer</a:t>
            </a:r>
            <a:r>
              <a:rPr lang="en-US" dirty="0">
                <a:latin typeface="Baskerville Old Face" panose="02020602080505020303" pitchFamily="18" charset="0"/>
              </a:rPr>
              <a:t> vivo </a:t>
            </a:r>
            <a:r>
              <a:rPr lang="en-US" dirty="0">
                <a:latin typeface="Baskerville Old Face" panose="02020602080505020303" pitchFamily="18" charset="0"/>
              </a:rPr>
              <a:t>durante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toda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pesada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constitui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das </a:t>
            </a:r>
            <a:r>
              <a:rPr lang="en-US" dirty="0">
                <a:latin typeface="Baskerville Old Face" panose="02020602080505020303" pitchFamily="18" charset="0"/>
              </a:rPr>
              <a:t>tensões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profissionais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suficiente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reconhecida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 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O par </a:t>
            </a:r>
            <a:r>
              <a:rPr lang="en-US" dirty="0">
                <a:latin typeface="Baskerville Old Face" panose="02020602080505020303" pitchFamily="18" charset="0"/>
              </a:rPr>
              <a:t>precisa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desenvolver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linguagem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adequada</a:t>
            </a:r>
            <a:r>
              <a:rPr lang="en-US" dirty="0">
                <a:latin typeface="Baskerville Old Face" panose="02020602080505020303" pitchFamily="18" charset="0"/>
              </a:rPr>
              <a:t> para </a:t>
            </a:r>
            <a:r>
              <a:rPr lang="en-US" dirty="0">
                <a:latin typeface="Baskerville Old Face" panose="02020602080505020303" pitchFamily="18" charset="0"/>
              </a:rPr>
              <a:t>dar</a:t>
            </a:r>
            <a:r>
              <a:rPr lang="en-US" dirty="0">
                <a:latin typeface="Baskerville Old Face" panose="02020602080505020303" pitchFamily="18" charset="0"/>
              </a:rPr>
              <a:t> valor 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é a </a:t>
            </a:r>
            <a:r>
              <a:rPr lang="en-US" dirty="0">
                <a:latin typeface="Baskerville Old Face" panose="02020602080505020303" pitchFamily="18" charset="0"/>
              </a:rPr>
              <a:t>vida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nesse</a:t>
            </a:r>
            <a:r>
              <a:rPr lang="en-US" dirty="0">
                <a:latin typeface="Baskerville Old Face" panose="02020602080505020303" pitchFamily="18" charset="0"/>
              </a:rPr>
              <a:t>  </a:t>
            </a:r>
            <a:r>
              <a:rPr lang="en-US" dirty="0">
                <a:latin typeface="Baskerville Old Face" panose="02020602080505020303" pitchFamily="18" charset="0"/>
              </a:rPr>
              <a:t>lugar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sempre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cambiante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 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Na </a:t>
            </a:r>
            <a:r>
              <a:rPr lang="en-US" dirty="0">
                <a:latin typeface="Baskerville Old Face" panose="02020602080505020303" pitchFamily="18" charset="0"/>
              </a:rPr>
              <a:t>verdade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desenvolver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capacidade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simplesmente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falar</a:t>
            </a:r>
            <a:r>
              <a:rPr lang="en-US" dirty="0">
                <a:latin typeface="Baskerville Old Face" panose="02020602080505020303" pitchFamily="18" charset="0"/>
              </a:rPr>
              <a:t> com </a:t>
            </a:r>
            <a:r>
              <a:rPr lang="en-US" dirty="0">
                <a:latin typeface="Baskerville Old Face" panose="02020602080505020303" pitchFamily="18" charset="0"/>
              </a:rPr>
              <a:t>seu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conquista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muito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grande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. O </a:t>
            </a:r>
            <a:r>
              <a:rPr lang="en-US" dirty="0">
                <a:latin typeface="Baskerville Old Face" panose="02020602080505020303" pitchFamily="18" charset="0"/>
              </a:rPr>
              <a:t>esforço</a:t>
            </a:r>
            <a:r>
              <a:rPr lang="en-US" dirty="0">
                <a:latin typeface="Baskerville Old Face" panose="02020602080505020303" pitchFamily="18" charset="0"/>
              </a:rPr>
              <a:t> de se </a:t>
            </a:r>
            <a:r>
              <a:rPr lang="en-US" dirty="0">
                <a:latin typeface="Baskerville Old Face" panose="02020602080505020303" pitchFamily="18" charset="0"/>
              </a:rPr>
              <a:t>tornar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humano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está</a:t>
            </a:r>
            <a:r>
              <a:rPr lang="en-US" dirty="0">
                <a:latin typeface="Baskerville Old Face" panose="02020602080505020303" pitchFamily="18" charset="0"/>
              </a:rPr>
              <a:t> entre as </a:t>
            </a:r>
            <a:r>
              <a:rPr lang="en-US" dirty="0">
                <a:latin typeface="Baskerville Old Face" panose="02020602080505020303" pitchFamily="18" charset="0"/>
              </a:rPr>
              <a:t>poucas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coisas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vida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humana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pode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mais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importante</a:t>
            </a:r>
            <a:r>
              <a:rPr lang="en-US" dirty="0">
                <a:latin typeface="Baskerville Old Face" panose="02020602080505020303" pitchFamily="18" charset="0"/>
              </a:rPr>
              <a:t> para a </a:t>
            </a:r>
            <a:r>
              <a:rPr lang="en-US" dirty="0">
                <a:latin typeface="Baskerville Old Face" panose="02020602080505020303" pitchFamily="18" charset="0"/>
              </a:rPr>
              <a:t>pessoa</a:t>
            </a:r>
            <a:r>
              <a:rPr lang="en-US" dirty="0">
                <a:latin typeface="Baskerville Old Face" panose="02020602080505020303" pitchFamily="18" charset="0"/>
              </a:rPr>
              <a:t> do que a </a:t>
            </a:r>
            <a:r>
              <a:rPr lang="en-US" dirty="0">
                <a:latin typeface="Baskerville Old Face" panose="02020602080505020303" pitchFamily="18" charset="0"/>
              </a:rPr>
              <a:t>sobrevivência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39552" y="0"/>
            <a:ext cx="8604448" cy="68580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9600" b="1" dirty="0"/>
              <a:t>I </a:t>
            </a:r>
            <a:endParaRPr lang="pt-BR" sz="9600" dirty="0"/>
          </a:p>
          <a:p>
            <a:pPr marL="0" indent="0" algn="just">
              <a:buNone/>
            </a:pPr>
            <a:r>
              <a:rPr lang="en-US" sz="9600" dirty="0">
                <a:latin typeface="Baskerville Old Face" panose="02020602080505020303" pitchFamily="18" charset="0"/>
              </a:rPr>
              <a:t>Paciente</a:t>
            </a:r>
            <a:r>
              <a:rPr lang="en-US" sz="9600" dirty="0">
                <a:latin typeface="Baskerville Old Face" panose="02020602080505020303" pitchFamily="18" charset="0"/>
              </a:rPr>
              <a:t> e </a:t>
            </a:r>
            <a:r>
              <a:rPr lang="en-US" sz="9600" dirty="0">
                <a:latin typeface="Baskerville Old Face" panose="02020602080505020303" pitchFamily="18" charset="0"/>
              </a:rPr>
              <a:t>analista</a:t>
            </a:r>
            <a:r>
              <a:rPr lang="pt-BR" sz="9600" dirty="0">
                <a:latin typeface="Baskerville Old Face" panose="02020602080505020303" pitchFamily="18" charset="0"/>
              </a:rPr>
              <a:t> engajam</a:t>
            </a:r>
            <a:r>
              <a:rPr lang="en-US" sz="9600" dirty="0">
                <a:latin typeface="Baskerville Old Face" panose="02020602080505020303" pitchFamily="18" charset="0"/>
              </a:rPr>
              <a:t>-se em </a:t>
            </a:r>
            <a:r>
              <a:rPr lang="en-US" sz="9600" dirty="0">
                <a:latin typeface="Baskerville Old Face" panose="02020602080505020303" pitchFamily="18" charset="0"/>
              </a:rPr>
              <a:t>uma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experiência</a:t>
            </a:r>
            <a:r>
              <a:rPr lang="en-US" sz="9600" dirty="0">
                <a:latin typeface="Baskerville Old Face" panose="02020602080505020303" pitchFamily="18" charset="0"/>
              </a:rPr>
              <a:t> com o </a:t>
            </a:r>
            <a:r>
              <a:rPr lang="en-US" sz="9600" dirty="0">
                <a:latin typeface="Baskerville Old Face" panose="02020602080505020303" pitchFamily="18" charset="0"/>
              </a:rPr>
              <a:t>objetivo</a:t>
            </a:r>
            <a:r>
              <a:rPr lang="en-US" sz="9600" dirty="0">
                <a:latin typeface="Baskerville Old Face" panose="02020602080505020303" pitchFamily="18" charset="0"/>
              </a:rPr>
              <a:t> de </a:t>
            </a:r>
            <a:r>
              <a:rPr lang="en-US" sz="9600" dirty="0">
                <a:latin typeface="Baskerville Old Face" panose="02020602080505020303" pitchFamily="18" charset="0"/>
              </a:rPr>
              <a:t>gerar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condições</a:t>
            </a:r>
            <a:r>
              <a:rPr lang="en-US" sz="9600" dirty="0">
                <a:latin typeface="Baskerville Old Face" panose="02020602080505020303" pitchFamily="18" charset="0"/>
              </a:rPr>
              <a:t> para que o </a:t>
            </a:r>
            <a:r>
              <a:rPr lang="en-US" sz="9600" dirty="0">
                <a:latin typeface="Baskerville Old Face" panose="02020602080505020303" pitchFamily="18" charset="0"/>
              </a:rPr>
              <a:t>analisando</a:t>
            </a:r>
            <a:r>
              <a:rPr lang="en-US" sz="9600" dirty="0">
                <a:latin typeface="Baskerville Old Face" panose="02020602080505020303" pitchFamily="18" charset="0"/>
              </a:rPr>
              <a:t> (com a </a:t>
            </a:r>
            <a:r>
              <a:rPr lang="en-US" sz="9600" dirty="0">
                <a:latin typeface="Baskerville Old Face" panose="02020602080505020303" pitchFamily="18" charset="0"/>
              </a:rPr>
              <a:t>participação</a:t>
            </a:r>
            <a:r>
              <a:rPr lang="en-US" sz="9600" dirty="0">
                <a:latin typeface="Baskerville Old Face" panose="02020602080505020303" pitchFamily="18" charset="0"/>
              </a:rPr>
              <a:t> do </a:t>
            </a:r>
            <a:r>
              <a:rPr lang="en-US" sz="9600" dirty="0">
                <a:latin typeface="Baskerville Old Face" panose="02020602080505020303" pitchFamily="18" charset="0"/>
              </a:rPr>
              <a:t>analista</a:t>
            </a:r>
            <a:r>
              <a:rPr lang="en-US" sz="9600" dirty="0">
                <a:latin typeface="Baskerville Old Face" panose="02020602080505020303" pitchFamily="18" charset="0"/>
              </a:rPr>
              <a:t>) </a:t>
            </a:r>
            <a:r>
              <a:rPr lang="en-US" sz="9600" dirty="0">
                <a:latin typeface="Baskerville Old Face" panose="02020602080505020303" pitchFamily="18" charset="0"/>
              </a:rPr>
              <a:t>possa</a:t>
            </a:r>
            <a:r>
              <a:rPr lang="en-US" sz="9600" dirty="0">
                <a:latin typeface="Baskerville Old Face" panose="02020602080505020303" pitchFamily="18" charset="0"/>
              </a:rPr>
              <a:t> se </a:t>
            </a:r>
            <a:r>
              <a:rPr lang="en-US" sz="9600" dirty="0">
                <a:latin typeface="Baskerville Old Face" panose="02020602080505020303" pitchFamily="18" charset="0"/>
              </a:rPr>
              <a:t>tornar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mais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capaz</a:t>
            </a:r>
            <a:r>
              <a:rPr lang="en-US" sz="9600" dirty="0">
                <a:latin typeface="Baskerville Old Face" panose="02020602080505020303" pitchFamily="18" charset="0"/>
              </a:rPr>
              <a:t> de </a:t>
            </a:r>
            <a:r>
              <a:rPr lang="en-US" sz="9600" dirty="0">
                <a:latin typeface="Baskerville Old Face" panose="02020602080505020303" pitchFamily="18" charset="0"/>
              </a:rPr>
              <a:t>sonhar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seus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sonhos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não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sonhados</a:t>
            </a:r>
            <a:r>
              <a:rPr lang="en-US" sz="9600" dirty="0">
                <a:latin typeface="Baskerville Old Face" panose="02020602080505020303" pitchFamily="18" charset="0"/>
              </a:rPr>
              <a:t> e </a:t>
            </a:r>
            <a:r>
              <a:rPr lang="en-US" sz="9600" dirty="0">
                <a:latin typeface="Baskerville Old Face" panose="02020602080505020303" pitchFamily="18" charset="0"/>
              </a:rPr>
              <a:t>sonhos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interrompidos</a:t>
            </a:r>
            <a:r>
              <a:rPr lang="en-US" sz="9600" dirty="0">
                <a:latin typeface="Baskerville Old Face" panose="02020602080505020303" pitchFamily="18" charset="0"/>
              </a:rPr>
              <a:t>. São </a:t>
            </a:r>
            <a:r>
              <a:rPr lang="en-US" sz="9600" dirty="0">
                <a:latin typeface="Baskerville Old Face" panose="02020602080505020303" pitchFamily="18" charset="0"/>
              </a:rPr>
              <a:t>os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próprios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sonhos</a:t>
            </a:r>
            <a:r>
              <a:rPr lang="en-US" sz="9600" dirty="0">
                <a:latin typeface="Baskerville Old Face" panose="02020602080505020303" pitchFamily="18" charset="0"/>
              </a:rPr>
              <a:t> do </a:t>
            </a:r>
            <a:r>
              <a:rPr lang="en-US" sz="9600" dirty="0">
                <a:latin typeface="Baskerville Old Face" panose="02020602080505020303" pitchFamily="18" charset="0"/>
              </a:rPr>
              <a:t>paciente</a:t>
            </a:r>
            <a:r>
              <a:rPr lang="en-US" sz="9600" dirty="0">
                <a:latin typeface="Baskerville Old Face" panose="02020602080505020303" pitchFamily="18" charset="0"/>
              </a:rPr>
              <a:t> que </a:t>
            </a:r>
            <a:r>
              <a:rPr lang="en-US" sz="9600" dirty="0">
                <a:latin typeface="Baskerville Old Face" panose="02020602080505020303" pitchFamily="18" charset="0"/>
              </a:rPr>
              <a:t>entram</a:t>
            </a:r>
            <a:r>
              <a:rPr lang="en-US" sz="9600" dirty="0">
                <a:latin typeface="Baskerville Old Face" panose="02020602080505020303" pitchFamily="18" charset="0"/>
              </a:rPr>
              <a:t> em </a:t>
            </a:r>
            <a:r>
              <a:rPr lang="en-US" sz="9600" dirty="0">
                <a:latin typeface="Baskerville Old Face" panose="02020602080505020303" pitchFamily="18" charset="0"/>
              </a:rPr>
              <a:t>cena</a:t>
            </a:r>
            <a:r>
              <a:rPr lang="en-US" sz="9600" dirty="0">
                <a:latin typeface="Baskerville Old Face" panose="02020602080505020303" pitchFamily="18" charset="0"/>
              </a:rPr>
              <a:t> e </a:t>
            </a:r>
            <a:r>
              <a:rPr lang="en-US" sz="9600" dirty="0">
                <a:latin typeface="Baskerville Old Face" panose="02020602080505020303" pitchFamily="18" charset="0"/>
              </a:rPr>
              <a:t>os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sonhos</a:t>
            </a:r>
            <a:r>
              <a:rPr lang="en-US" sz="9600" dirty="0">
                <a:latin typeface="Baskerville Old Face" panose="02020602080505020303" pitchFamily="18" charset="0"/>
              </a:rPr>
              <a:t> de um </a:t>
            </a:r>
            <a:r>
              <a:rPr lang="en-US" sz="9600" dirty="0">
                <a:latin typeface="Baskerville Old Face" panose="02020602080505020303" pitchFamily="18" charset="0"/>
              </a:rPr>
              <a:t>terceiro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sujeito</a:t>
            </a:r>
            <a:r>
              <a:rPr lang="en-US" sz="9600" dirty="0">
                <a:latin typeface="Baskerville Old Face" panose="02020602080505020303" pitchFamily="18" charset="0"/>
              </a:rPr>
              <a:t> que é </a:t>
            </a:r>
            <a:r>
              <a:rPr lang="en-US" sz="9600" dirty="0">
                <a:latin typeface="Baskerville Old Face" panose="02020602080505020303" pitchFamily="18" charset="0"/>
              </a:rPr>
              <a:t>tanto</a:t>
            </a:r>
            <a:r>
              <a:rPr lang="en-US" sz="9600" dirty="0">
                <a:latin typeface="Baskerville Old Face" panose="02020602080505020303" pitchFamily="18" charset="0"/>
              </a:rPr>
              <a:t> o </a:t>
            </a:r>
            <a:r>
              <a:rPr lang="en-US" sz="9600" dirty="0">
                <a:latin typeface="Baskerville Old Face" panose="02020602080505020303" pitchFamily="18" charset="0"/>
              </a:rPr>
              <a:t>analista</a:t>
            </a:r>
            <a:r>
              <a:rPr lang="en-US" sz="9600" dirty="0">
                <a:latin typeface="Baskerville Old Face" panose="02020602080505020303" pitchFamily="18" charset="0"/>
              </a:rPr>
              <a:t> e o </a:t>
            </a:r>
            <a:r>
              <a:rPr lang="en-US" sz="9600" dirty="0">
                <a:latin typeface="Baskerville Old Face" panose="02020602080505020303" pitchFamily="18" charset="0"/>
              </a:rPr>
              <a:t>paciente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quanto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nenhum</a:t>
            </a:r>
            <a:r>
              <a:rPr lang="en-US" sz="9600" dirty="0">
                <a:latin typeface="Baskerville Old Face" panose="02020602080505020303" pitchFamily="18" charset="0"/>
              </a:rPr>
              <a:t> deles</a:t>
            </a:r>
            <a:r>
              <a:rPr lang="en-US" sz="9600" dirty="0" smtClean="0">
                <a:latin typeface="Baskerville Old Face" panose="02020602080505020303" pitchFamily="18" charset="0"/>
              </a:rPr>
              <a:t>. </a:t>
            </a:r>
          </a:p>
          <a:p>
            <a:pPr marL="0" indent="0" algn="just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9600" dirty="0" smtClean="0">
                <a:latin typeface="Baskerville Old Face" panose="02020602080505020303" pitchFamily="18" charset="0"/>
              </a:rPr>
              <a:t>Sonhar</a:t>
            </a:r>
            <a:r>
              <a:rPr lang="en-US" sz="9600" dirty="0" smtClean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é um </a:t>
            </a:r>
            <a:r>
              <a:rPr lang="en-US" sz="9600" dirty="0">
                <a:latin typeface="Baskerville Old Face" panose="02020602080505020303" pitchFamily="18" charset="0"/>
              </a:rPr>
              <a:t>processo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constante</a:t>
            </a:r>
            <a:r>
              <a:rPr lang="en-US" sz="9600" dirty="0">
                <a:latin typeface="Baskerville Old Face" panose="02020602080505020303" pitchFamily="18" charset="0"/>
              </a:rPr>
              <a:t> que </a:t>
            </a:r>
            <a:r>
              <a:rPr lang="en-US" sz="9600" dirty="0">
                <a:latin typeface="Baskerville Old Face" panose="02020602080505020303" pitchFamily="18" charset="0"/>
              </a:rPr>
              <a:t>ocorre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tanto</a:t>
            </a:r>
            <a:r>
              <a:rPr lang="en-US" sz="9600" dirty="0">
                <a:latin typeface="Baskerville Old Face" panose="02020602080505020303" pitchFamily="18" charset="0"/>
              </a:rPr>
              <a:t> no </a:t>
            </a:r>
            <a:r>
              <a:rPr lang="en-US" sz="9600" dirty="0">
                <a:latin typeface="Baskerville Old Face" panose="02020602080505020303" pitchFamily="18" charset="0"/>
              </a:rPr>
              <a:t>sono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quanto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na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vida</a:t>
            </a:r>
            <a:r>
              <a:rPr lang="en-US" sz="9600" dirty="0">
                <a:latin typeface="Baskerville Old Face" panose="02020602080505020303" pitchFamily="18" charset="0"/>
              </a:rPr>
              <a:t> de </a:t>
            </a:r>
            <a:r>
              <a:rPr lang="en-US" sz="9600" dirty="0">
                <a:latin typeface="Baskerville Old Face" panose="02020602080505020303" pitchFamily="18" charset="0"/>
              </a:rPr>
              <a:t>vigília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inconsciente</a:t>
            </a:r>
            <a:r>
              <a:rPr lang="en-US" sz="9600" dirty="0" smtClean="0">
                <a:latin typeface="Baskerville Old Face" panose="02020602080505020303" pitchFamily="18" charset="0"/>
              </a:rPr>
              <a:t>. </a:t>
            </a:r>
          </a:p>
          <a:p>
            <a:pPr marL="0" indent="0" algn="just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9600" dirty="0" smtClean="0">
                <a:latin typeface="Baskerville Old Face" panose="02020602080505020303" pitchFamily="18" charset="0"/>
              </a:rPr>
              <a:t>Os</a:t>
            </a:r>
            <a:r>
              <a:rPr lang="en-US" sz="9600" dirty="0" smtClean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fenômenos</a:t>
            </a:r>
            <a:r>
              <a:rPr lang="en-US" sz="9600" dirty="0">
                <a:latin typeface="Baskerville Old Face" panose="02020602080505020303" pitchFamily="18" charset="0"/>
              </a:rPr>
              <a:t> de </a:t>
            </a:r>
            <a:r>
              <a:rPr lang="en-US" sz="9600" dirty="0">
                <a:latin typeface="Baskerville Old Face" panose="02020602080505020303" pitchFamily="18" charset="0"/>
              </a:rPr>
              <a:t>pesadelo</a:t>
            </a:r>
            <a:r>
              <a:rPr lang="en-US" sz="9600" dirty="0">
                <a:latin typeface="Baskerville Old Face" panose="02020602080505020303" pitchFamily="18" charset="0"/>
              </a:rPr>
              <a:t> e </a:t>
            </a:r>
            <a:r>
              <a:rPr lang="en-US" sz="9600" dirty="0">
                <a:latin typeface="Baskerville Old Face" panose="02020602080505020303" pitchFamily="18" charset="0"/>
              </a:rPr>
              <a:t>terrores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noturnos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são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duas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perturbações</a:t>
            </a:r>
            <a:r>
              <a:rPr lang="en-US" sz="9600" dirty="0">
                <a:latin typeface="Baskerville Old Face" panose="02020602080505020303" pitchFamily="18" charset="0"/>
              </a:rPr>
              <a:t> do </a:t>
            </a:r>
            <a:r>
              <a:rPr lang="en-US" sz="9600" dirty="0">
                <a:latin typeface="Baskerville Old Face" panose="02020602080505020303" pitchFamily="18" charset="0"/>
              </a:rPr>
              <a:t>sono</a:t>
            </a:r>
            <a:r>
              <a:rPr lang="en-US" sz="9600" dirty="0">
                <a:latin typeface="Baskerville Old Face" panose="02020602080505020303" pitchFamily="18" charset="0"/>
              </a:rPr>
              <a:t> e </a:t>
            </a:r>
            <a:r>
              <a:rPr lang="en-US" sz="9600" dirty="0">
                <a:latin typeface="Baskerville Old Face" panose="02020602080505020303" pitchFamily="18" charset="0"/>
              </a:rPr>
              <a:t>são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duas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amplas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categorias</a:t>
            </a:r>
            <a:r>
              <a:rPr lang="en-US" sz="9600" dirty="0">
                <a:latin typeface="Baskerville Old Face" panose="02020602080505020303" pitchFamily="18" charset="0"/>
              </a:rPr>
              <a:t> do </a:t>
            </a:r>
            <a:r>
              <a:rPr lang="en-US" sz="9600" dirty="0">
                <a:latin typeface="Baskerville Old Face" panose="02020602080505020303" pitchFamily="18" charset="0"/>
              </a:rPr>
              <a:t>funcionamento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psicológico</a:t>
            </a:r>
            <a:r>
              <a:rPr lang="en-US" sz="9600" dirty="0" smtClean="0">
                <a:latin typeface="Baskerville Old Face" panose="02020602080505020303" pitchFamily="18" charset="0"/>
              </a:rPr>
              <a:t>. </a:t>
            </a:r>
          </a:p>
          <a:p>
            <a:pPr marL="0" indent="0" algn="just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9600" dirty="0" smtClean="0">
                <a:latin typeface="Baskerville Old Face" panose="02020602080505020303" pitchFamily="18" charset="0"/>
              </a:rPr>
              <a:t>O </a:t>
            </a:r>
            <a:r>
              <a:rPr lang="en-US" sz="9600" dirty="0">
                <a:latin typeface="Baskerville Old Face" panose="02020602080505020303" pitchFamily="18" charset="0"/>
              </a:rPr>
              <a:t>pesadelo</a:t>
            </a:r>
            <a:r>
              <a:rPr lang="en-US" sz="9600" dirty="0">
                <a:latin typeface="Baskerville Old Face" panose="02020602080505020303" pitchFamily="18" charset="0"/>
              </a:rPr>
              <a:t> é um </a:t>
            </a:r>
            <a:r>
              <a:rPr lang="en-US" sz="9600" dirty="0">
                <a:latin typeface="Baskerville Old Face" panose="02020602080505020303" pitchFamily="18" charset="0"/>
              </a:rPr>
              <a:t>sonho</a:t>
            </a:r>
            <a:r>
              <a:rPr lang="en-US" sz="9600" dirty="0">
                <a:latin typeface="Baskerville Old Face" panose="02020602080505020303" pitchFamily="18" charset="0"/>
              </a:rPr>
              <a:t> no </a:t>
            </a:r>
            <a:r>
              <a:rPr lang="en-US" sz="9600" dirty="0">
                <a:latin typeface="Baskerville Old Face" panose="02020602080505020303" pitchFamily="18" charset="0"/>
              </a:rPr>
              <a:t>qual</a:t>
            </a:r>
            <a:r>
              <a:rPr lang="en-US" sz="9600" dirty="0">
                <a:latin typeface="Baskerville Old Face" panose="02020602080505020303" pitchFamily="18" charset="0"/>
              </a:rPr>
              <a:t> o </a:t>
            </a:r>
            <a:r>
              <a:rPr lang="en-US" sz="9600" dirty="0">
                <a:latin typeface="Baskerville Old Face" panose="02020602080505020303" pitchFamily="18" charset="0"/>
              </a:rPr>
              <a:t>sofrimento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emocional</a:t>
            </a:r>
            <a:r>
              <a:rPr lang="en-US" sz="9600" dirty="0">
                <a:latin typeface="Baskerville Old Face" panose="02020602080505020303" pitchFamily="18" charset="0"/>
              </a:rPr>
              <a:t> do </a:t>
            </a:r>
            <a:r>
              <a:rPr lang="en-US" sz="9600" dirty="0">
                <a:latin typeface="Baskerville Old Face" panose="02020602080505020303" pitchFamily="18" charset="0"/>
              </a:rPr>
              <a:t>indivíduo</a:t>
            </a:r>
            <a:r>
              <a:rPr lang="en-US" sz="9600" dirty="0">
                <a:latin typeface="Baskerville Old Face" panose="02020602080505020303" pitchFamily="18" charset="0"/>
              </a:rPr>
              <a:t> é </a:t>
            </a:r>
            <a:r>
              <a:rPr lang="en-US" sz="9600" dirty="0">
                <a:latin typeface="Baskerville Old Face" panose="02020602080505020303" pitchFamily="18" charset="0"/>
              </a:rPr>
              <a:t>submetido</a:t>
            </a:r>
            <a:r>
              <a:rPr lang="en-US" sz="9600" dirty="0">
                <a:latin typeface="Baskerville Old Face" panose="02020602080505020303" pitchFamily="18" charset="0"/>
              </a:rPr>
              <a:t> a </a:t>
            </a:r>
            <a:r>
              <a:rPr lang="en-US" sz="9600" dirty="0">
                <a:latin typeface="Baskerville Old Face" panose="02020602080505020303" pitchFamily="18" charset="0"/>
              </a:rPr>
              <a:t>uma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elaboração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psicológica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inconsciente</a:t>
            </a:r>
            <a:r>
              <a:rPr lang="en-US" sz="9600" dirty="0">
                <a:latin typeface="Baskerville Old Face" panose="02020602080505020303" pitchFamily="18" charset="0"/>
              </a:rPr>
              <a:t> que </a:t>
            </a:r>
            <a:r>
              <a:rPr lang="en-US" sz="9600" dirty="0">
                <a:latin typeface="Baskerville Old Face" panose="02020602080505020303" pitchFamily="18" charset="0"/>
              </a:rPr>
              <a:t>resulta</a:t>
            </a:r>
            <a:r>
              <a:rPr lang="en-US" sz="9600" dirty="0">
                <a:latin typeface="Baskerville Old Face" panose="02020602080505020303" pitchFamily="18" charset="0"/>
              </a:rPr>
              <a:t> em </a:t>
            </a:r>
            <a:r>
              <a:rPr lang="en-US" sz="9600" dirty="0">
                <a:latin typeface="Baskerville Old Face" panose="02020602080505020303" pitchFamily="18" charset="0"/>
              </a:rPr>
              <a:t>crescimento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psicológico</a:t>
            </a:r>
            <a:r>
              <a:rPr lang="en-US" sz="9600" dirty="0">
                <a:latin typeface="Baskerville Old Face" panose="02020602080505020303" pitchFamily="18" charset="0"/>
              </a:rPr>
              <a:t>. </a:t>
            </a:r>
            <a:r>
              <a:rPr lang="en-US" sz="9600" dirty="0">
                <a:latin typeface="Baskerville Old Face" panose="02020602080505020303" pitchFamily="18" charset="0"/>
              </a:rPr>
              <a:t>Entretanto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esse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sonhar</a:t>
            </a:r>
            <a:r>
              <a:rPr lang="en-US" sz="9600" dirty="0">
                <a:latin typeface="Baskerville Old Face" panose="02020602080505020303" pitchFamily="18" charset="0"/>
              </a:rPr>
              <a:t> é </a:t>
            </a:r>
            <a:r>
              <a:rPr lang="en-US" sz="9600" dirty="0">
                <a:latin typeface="Baskerville Old Face" panose="02020602080505020303" pitchFamily="18" charset="0"/>
              </a:rPr>
              <a:t>interrompido</a:t>
            </a:r>
            <a:r>
              <a:rPr lang="en-US" sz="9600" dirty="0">
                <a:latin typeface="Baskerville Old Face" panose="02020602080505020303" pitchFamily="18" charset="0"/>
              </a:rPr>
              <a:t> em um </a:t>
            </a:r>
            <a:r>
              <a:rPr lang="en-US" sz="9600" dirty="0">
                <a:latin typeface="Baskerville Old Face" panose="02020602080505020303" pitchFamily="18" charset="0"/>
              </a:rPr>
              <a:t>ponto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onde</a:t>
            </a:r>
            <a:r>
              <a:rPr lang="en-US" sz="9600" dirty="0">
                <a:latin typeface="Baskerville Old Face" panose="02020602080505020303" pitchFamily="18" charset="0"/>
              </a:rPr>
              <a:t> a </a:t>
            </a:r>
            <a:r>
              <a:rPr lang="en-US" sz="9600" dirty="0">
                <a:latin typeface="Baskerville Old Face" panose="02020602080505020303" pitchFamily="18" charset="0"/>
              </a:rPr>
              <a:t>capacidade</a:t>
            </a:r>
            <a:r>
              <a:rPr lang="en-US" sz="9600" dirty="0">
                <a:latin typeface="Baskerville Old Face" panose="02020602080505020303" pitchFamily="18" charset="0"/>
              </a:rPr>
              <a:t> do </a:t>
            </a:r>
            <a:r>
              <a:rPr lang="en-US" sz="9600" dirty="0">
                <a:latin typeface="Baskerville Old Face" panose="02020602080505020303" pitchFamily="18" charset="0"/>
              </a:rPr>
              <a:t>indivíduo</a:t>
            </a:r>
            <a:r>
              <a:rPr lang="en-US" sz="9600" dirty="0">
                <a:latin typeface="Baskerville Old Face" panose="02020602080505020303" pitchFamily="18" charset="0"/>
              </a:rPr>
              <a:t> de </a:t>
            </a:r>
            <a:r>
              <a:rPr lang="en-US" sz="9600" dirty="0">
                <a:latin typeface="Baskerville Old Face" panose="02020602080505020303" pitchFamily="18" charset="0"/>
              </a:rPr>
              <a:t>gerar</a:t>
            </a:r>
            <a:r>
              <a:rPr lang="en-US" sz="9600" dirty="0">
                <a:latin typeface="Baskerville Old Face" panose="02020602080505020303" pitchFamily="18" charset="0"/>
              </a:rPr>
              <a:t> </a:t>
            </a:r>
            <a:r>
              <a:rPr lang="en-US" sz="9600" dirty="0">
                <a:latin typeface="Baskerville Old Face" panose="02020602080505020303" pitchFamily="18" charset="0"/>
              </a:rPr>
              <a:t>pensamentos</a:t>
            </a:r>
            <a:r>
              <a:rPr lang="en-US" sz="9600" dirty="0">
                <a:latin typeface="Baskerville Old Face" panose="02020602080505020303" pitchFamily="18" charset="0"/>
              </a:rPr>
              <a:t> – </a:t>
            </a:r>
            <a:r>
              <a:rPr lang="en-US" sz="9200" dirty="0">
                <a:latin typeface="Baskerville Old Face" panose="02020602080505020303" pitchFamily="18" charset="0"/>
              </a:rPr>
              <a:t>sonhos</a:t>
            </a:r>
            <a:r>
              <a:rPr lang="en-US" sz="9200" dirty="0">
                <a:latin typeface="Baskerville Old Face" panose="02020602080505020303" pitchFamily="18" charset="0"/>
              </a:rPr>
              <a:t> e </a:t>
            </a:r>
            <a:r>
              <a:rPr lang="en-US" sz="9200" dirty="0">
                <a:latin typeface="Baskerville Old Face" panose="02020602080505020303" pitchFamily="18" charset="0"/>
              </a:rPr>
              <a:t>sonhá-los</a:t>
            </a:r>
            <a:r>
              <a:rPr lang="en-US" sz="9200" dirty="0">
                <a:latin typeface="Baskerville Old Face" panose="02020602080505020303" pitchFamily="18" charset="0"/>
              </a:rPr>
              <a:t> é </a:t>
            </a:r>
            <a:r>
              <a:rPr lang="en-US" sz="9200" dirty="0">
                <a:latin typeface="Baskerville Old Face" panose="02020602080505020303" pitchFamily="18" charset="0"/>
              </a:rPr>
              <a:t>sobrepujado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por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efeitos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perturbadores</a:t>
            </a:r>
            <a:r>
              <a:rPr lang="en-US" sz="9200" dirty="0">
                <a:latin typeface="Baskerville Old Face" panose="02020602080505020303" pitchFamily="18" charset="0"/>
              </a:rPr>
              <a:t> da </a:t>
            </a:r>
            <a:r>
              <a:rPr lang="en-US" sz="9200" dirty="0">
                <a:latin typeface="Baskerville Old Face" panose="02020602080505020303" pitchFamily="18" charset="0"/>
              </a:rPr>
              <a:t>experiência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emocional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sendo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sonhada</a:t>
            </a:r>
            <a:r>
              <a:rPr lang="en-US" sz="9200" dirty="0">
                <a:latin typeface="Baskerville Old Face" panose="02020602080505020303" pitchFamily="18" charset="0"/>
              </a:rPr>
              <a:t>. Um terror </a:t>
            </a:r>
            <a:r>
              <a:rPr lang="en-US" sz="9200" dirty="0">
                <a:latin typeface="Baskerville Old Face" panose="02020602080505020303" pitchFamily="18" charset="0"/>
              </a:rPr>
              <a:t>noturno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não</a:t>
            </a:r>
            <a:r>
              <a:rPr lang="en-US" sz="9200" dirty="0">
                <a:latin typeface="Baskerville Old Face" panose="02020602080505020303" pitchFamily="18" charset="0"/>
              </a:rPr>
              <a:t> é um </a:t>
            </a:r>
            <a:r>
              <a:rPr lang="en-US" sz="9200" dirty="0">
                <a:latin typeface="Baskerville Old Face" panose="02020602080505020303" pitchFamily="18" charset="0"/>
              </a:rPr>
              <a:t>sonho</a:t>
            </a:r>
            <a:r>
              <a:rPr lang="en-US" sz="9200" dirty="0">
                <a:latin typeface="Baskerville Old Face" panose="02020602080505020303" pitchFamily="18" charset="0"/>
              </a:rPr>
              <a:t>; </a:t>
            </a:r>
            <a:r>
              <a:rPr lang="en-US" sz="9200" dirty="0">
                <a:latin typeface="Baskerville Old Face" panose="02020602080505020303" pitchFamily="18" charset="0"/>
              </a:rPr>
              <a:t>nenhum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pensamento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onírico</a:t>
            </a:r>
            <a:r>
              <a:rPr lang="en-US" sz="9200" dirty="0">
                <a:latin typeface="Baskerville Old Face" panose="02020602080505020303" pitchFamily="18" charset="0"/>
              </a:rPr>
              <a:t> é </a:t>
            </a:r>
            <a:r>
              <a:rPr lang="en-US" sz="9200" dirty="0">
                <a:latin typeface="Baskerville Old Face" panose="02020602080505020303" pitchFamily="18" charset="0"/>
              </a:rPr>
              <a:t>gerado</a:t>
            </a:r>
            <a:r>
              <a:rPr lang="en-US" sz="9200" dirty="0">
                <a:latin typeface="Baskerville Old Face" panose="02020602080505020303" pitchFamily="18" charset="0"/>
              </a:rPr>
              <a:t>; </a:t>
            </a:r>
            <a:r>
              <a:rPr lang="en-US" sz="9200" dirty="0">
                <a:latin typeface="Baskerville Old Face" panose="02020602080505020303" pitchFamily="18" charset="0"/>
              </a:rPr>
              <a:t>nenhuma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elaboração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psicológica</a:t>
            </a:r>
            <a:r>
              <a:rPr lang="en-US" sz="9200" dirty="0">
                <a:latin typeface="Baskerville Old Face" panose="02020602080505020303" pitchFamily="18" charset="0"/>
              </a:rPr>
              <a:t> é </a:t>
            </a:r>
            <a:r>
              <a:rPr lang="en-US" sz="9200" dirty="0">
                <a:latin typeface="Baskerville Old Face" panose="02020602080505020303" pitchFamily="18" charset="0"/>
              </a:rPr>
              <a:t>feita</a:t>
            </a:r>
            <a:r>
              <a:rPr lang="en-US" sz="9200" dirty="0">
                <a:latin typeface="Baskerville Old Face" panose="02020602080505020303" pitchFamily="18" charset="0"/>
              </a:rPr>
              <a:t>; nada </a:t>
            </a:r>
            <a:r>
              <a:rPr lang="en-US" sz="9200" dirty="0">
                <a:latin typeface="Baskerville Old Face" panose="02020602080505020303" pitchFamily="18" charset="0"/>
              </a:rPr>
              <a:t>muda</a:t>
            </a:r>
            <a:r>
              <a:rPr lang="en-US" sz="9200" dirty="0">
                <a:latin typeface="Baskerville Old Face" panose="02020602080505020303" pitchFamily="18" charset="0"/>
              </a:rPr>
              <a:t> em </a:t>
            </a:r>
            <a:r>
              <a:rPr lang="en-US" sz="9200" dirty="0">
                <a:latin typeface="Baskerville Old Face" panose="02020602080505020303" pitchFamily="18" charset="0"/>
              </a:rPr>
              <a:t>consequência</a:t>
            </a:r>
            <a:r>
              <a:rPr lang="en-US" sz="9200" dirty="0">
                <a:latin typeface="Baskerville Old Face" panose="02020602080505020303" pitchFamily="18" charset="0"/>
              </a:rPr>
              <a:t> do </a:t>
            </a:r>
            <a:r>
              <a:rPr lang="en-US" sz="9200" dirty="0">
                <a:latin typeface="Baskerville Old Face" panose="02020602080505020303" pitchFamily="18" charset="0"/>
              </a:rPr>
              <a:t>evento</a:t>
            </a:r>
            <a:r>
              <a:rPr lang="en-US" sz="9200" dirty="0">
                <a:latin typeface="Baskerville Old Face" panose="02020602080505020303" pitchFamily="18" charset="0"/>
              </a:rPr>
              <a:t> </a:t>
            </a:r>
            <a:r>
              <a:rPr lang="en-US" sz="9200" dirty="0">
                <a:latin typeface="Baskerville Old Face" panose="02020602080505020303" pitchFamily="18" charset="0"/>
              </a:rPr>
              <a:t>psíquico</a:t>
            </a:r>
            <a:r>
              <a:rPr lang="en-US" sz="9200" dirty="0">
                <a:latin typeface="Baskerville Old Face" panose="02020602080505020303" pitchFamily="18" charset="0"/>
              </a:rPr>
              <a:t>.</a:t>
            </a:r>
            <a:endParaRPr lang="pt-BR" sz="9200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sz="9600" dirty="0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766688" y="260648"/>
            <a:ext cx="8077200" cy="2880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>
                <a:latin typeface="Baskerville Old Face" panose="02020602080505020303" pitchFamily="18" charset="0"/>
              </a:rPr>
              <a:t/>
            </a:r>
            <a:br>
              <a:rPr lang="en-US" sz="3200" b="1" dirty="0" smtClean="0">
                <a:latin typeface="Baskerville Old Face" panose="02020602080505020303" pitchFamily="18" charset="0"/>
              </a:rPr>
            </a:br>
            <a:r>
              <a:rPr lang="en-US" sz="3200" b="1" dirty="0" smtClean="0">
                <a:latin typeface="Baskerville Old Face" panose="02020602080505020303" pitchFamily="18" charset="0"/>
              </a:rPr>
              <a:t>II</a:t>
            </a:r>
            <a:r>
              <a:rPr lang="pt-BR" sz="3200" dirty="0">
                <a:latin typeface="Baskerville Old Face" panose="02020602080505020303" pitchFamily="18" charset="0"/>
              </a:rPr>
              <a:t/>
            </a:r>
            <a:br>
              <a:rPr lang="pt-BR" sz="3200" dirty="0">
                <a:latin typeface="Baskerville Old Face" panose="02020602080505020303" pitchFamily="18" charset="0"/>
              </a:rPr>
            </a:br>
            <a:endParaRPr lang="pt-BR" sz="3200" dirty="0">
              <a:latin typeface="Baskerville Old Face" panose="02020602080505020303" pitchFamily="18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66688" y="764704"/>
            <a:ext cx="8498136" cy="583264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Uma </a:t>
            </a:r>
            <a:r>
              <a:rPr lang="en-US" dirty="0">
                <a:latin typeface="Baskerville Old Face" panose="02020602080505020303" pitchFamily="18" charset="0"/>
              </a:rPr>
              <a:t>pessoa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consulta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psicanalista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porque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está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sofrendo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emocionalmente</a:t>
            </a:r>
            <a:r>
              <a:rPr lang="en-US" dirty="0">
                <a:latin typeface="Baskerville Old Face" panose="02020602080505020303" pitchFamily="18" charset="0"/>
              </a:rPr>
              <a:t>; </a:t>
            </a:r>
            <a:r>
              <a:rPr lang="en-US" dirty="0">
                <a:latin typeface="Baskerville Old Face" panose="02020602080505020303" pitchFamily="18" charset="0"/>
              </a:rPr>
              <a:t>sem</a:t>
            </a:r>
            <a:r>
              <a:rPr lang="en-US" dirty="0">
                <a:latin typeface="Baskerville Old Face" panose="02020602080505020303" pitchFamily="18" charset="0"/>
              </a:rPr>
              <a:t> saber, ela é </a:t>
            </a:r>
            <a:r>
              <a:rPr lang="en-US" dirty="0">
                <a:latin typeface="Baskerville Old Face" panose="02020602080505020303" pitchFamily="18" charset="0"/>
              </a:rPr>
              <a:t>incapaz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 (</a:t>
            </a:r>
            <a:r>
              <a:rPr lang="en-US" dirty="0">
                <a:latin typeface="Baskerville Old Face" panose="02020602080505020303" pitchFamily="18" charset="0"/>
              </a:rPr>
              <a:t>isto</a:t>
            </a:r>
            <a:r>
              <a:rPr lang="en-US" dirty="0">
                <a:latin typeface="Baskerville Old Face" panose="02020602080505020303" pitchFamily="18" charset="0"/>
              </a:rPr>
              <a:t> é, </a:t>
            </a:r>
            <a:r>
              <a:rPr lang="en-US" dirty="0">
                <a:latin typeface="Baskerville Old Face" panose="02020602080505020303" pitchFamily="18" charset="0"/>
              </a:rPr>
              <a:t>incapaz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elaboração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psicológica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inconsciente</a:t>
            </a:r>
            <a:r>
              <a:rPr lang="en-US" dirty="0">
                <a:latin typeface="Baskerville Old Face" panose="02020602080505020303" pitchFamily="18" charset="0"/>
              </a:rPr>
              <a:t>)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perturbada</a:t>
            </a:r>
            <a:r>
              <a:rPr lang="en-US" dirty="0">
                <a:latin typeface="Baskerville Old Face" panose="02020602080505020303" pitchFamily="18" charset="0"/>
              </a:rPr>
              <a:t> com o que </a:t>
            </a:r>
            <a:r>
              <a:rPr lang="en-US" dirty="0">
                <a:latin typeface="Baskerville Old Face" panose="02020602080505020303" pitchFamily="18" charset="0"/>
              </a:rPr>
              <a:t>está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sonhando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seu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interrompido</a:t>
            </a:r>
            <a:r>
              <a:rPr lang="en-US" dirty="0">
                <a:latin typeface="Baskerville Old Face" panose="02020602080505020303" pitchFamily="18" charset="0"/>
              </a:rPr>
              <a:t>. Á </a:t>
            </a:r>
            <a:r>
              <a:rPr lang="en-US" dirty="0">
                <a:latin typeface="Baskerville Old Face" panose="02020602080505020303" pitchFamily="18" charset="0"/>
              </a:rPr>
              <a:t>medida</a:t>
            </a:r>
            <a:r>
              <a:rPr lang="en-US" dirty="0">
                <a:latin typeface="Baskerville Old Face" panose="02020602080505020303" pitchFamily="18" charset="0"/>
              </a:rPr>
              <a:t> que é </a:t>
            </a:r>
            <a:r>
              <a:rPr lang="en-US" dirty="0">
                <a:latin typeface="Baskerville Old Face" panose="02020602080505020303" pitchFamily="18" charset="0"/>
              </a:rPr>
              <a:t>incapaz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emocional</a:t>
            </a:r>
            <a:r>
              <a:rPr lang="en-US" dirty="0">
                <a:latin typeface="Baskerville Old Face" panose="02020602080505020303" pitchFamily="18" charset="0"/>
              </a:rPr>
              <a:t>, o </a:t>
            </a:r>
            <a:r>
              <a:rPr lang="en-US" dirty="0">
                <a:latin typeface="Baskerville Old Face" panose="02020602080505020303" pitchFamily="18" charset="0"/>
              </a:rPr>
              <a:t>indivíduo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incapaz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mudar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crescer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tornar</a:t>
            </a:r>
            <a:r>
              <a:rPr lang="en-US" dirty="0">
                <a:latin typeface="Baskerville Old Face" panose="02020602080505020303" pitchFamily="18" charset="0"/>
              </a:rPr>
              <a:t>-se </a:t>
            </a:r>
            <a:r>
              <a:rPr lang="en-US" dirty="0">
                <a:latin typeface="Baskerville Old Face" panose="02020602080505020303" pitchFamily="18" charset="0"/>
              </a:rPr>
              <a:t>diferente</a:t>
            </a:r>
            <a:r>
              <a:rPr lang="en-US" dirty="0">
                <a:latin typeface="Baskerville Old Face" panose="02020602080505020303" pitchFamily="18" charset="0"/>
              </a:rPr>
              <a:t> do que </a:t>
            </a:r>
            <a:r>
              <a:rPr lang="en-US" dirty="0">
                <a:latin typeface="Baskerville Old Face" panose="02020602080505020303" pitchFamily="18" charset="0"/>
              </a:rPr>
              <a:t>ele</a:t>
            </a:r>
            <a:r>
              <a:rPr lang="en-US" dirty="0">
                <a:latin typeface="Baskerville Old Face" panose="02020602080505020303" pitchFamily="18" charset="0"/>
              </a:rPr>
              <a:t> tem </a:t>
            </a:r>
            <a:r>
              <a:rPr lang="en-US" dirty="0">
                <a:latin typeface="Baskerville Old Face" panose="02020602080505020303" pitchFamily="18" charset="0"/>
              </a:rPr>
              <a:t>sido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Ele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precisa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mente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outra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pessoa</a:t>
            </a:r>
            <a:r>
              <a:rPr lang="en-US" dirty="0">
                <a:latin typeface="Baskerville Old Face" panose="02020602080505020303" pitchFamily="18" charset="0"/>
              </a:rPr>
              <a:t> “que </a:t>
            </a:r>
            <a:r>
              <a:rPr lang="en-US" dirty="0">
                <a:latin typeface="Baskerville Old Face" panose="02020602080505020303" pitchFamily="18" charset="0"/>
              </a:rPr>
              <a:t>tenha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travado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conhecimento</a:t>
            </a:r>
            <a:r>
              <a:rPr lang="en-US" dirty="0">
                <a:latin typeface="Baskerville Old Face" panose="02020602080505020303" pitchFamily="18" charset="0"/>
              </a:rPr>
              <a:t> com a </a:t>
            </a:r>
            <a:r>
              <a:rPr lang="en-US" dirty="0">
                <a:latin typeface="Baskerville Old Face" panose="02020602080505020303" pitchFamily="18" charset="0"/>
              </a:rPr>
              <a:t>morte</a:t>
            </a:r>
            <a:r>
              <a:rPr lang="en-US" dirty="0">
                <a:latin typeface="Baskerville Old Face" panose="02020602080505020303" pitchFamily="18" charset="0"/>
              </a:rPr>
              <a:t>” para </a:t>
            </a:r>
            <a:r>
              <a:rPr lang="en-US" dirty="0">
                <a:latin typeface="Baskerville Old Face" panose="02020602080505020303" pitchFamily="18" charset="0"/>
              </a:rPr>
              <a:t>ajudá</a:t>
            </a:r>
            <a:r>
              <a:rPr lang="en-US" dirty="0">
                <a:latin typeface="Baskerville Old Face" panose="02020602080505020303" pitchFamily="18" charset="0"/>
              </a:rPr>
              <a:t>-lo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aspecto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seu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pesadelo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ainda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está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sonhado</a:t>
            </a:r>
            <a:r>
              <a:rPr lang="en-US" dirty="0">
                <a:latin typeface="Baskerville Old Face" panose="02020602080505020303" pitchFamily="18" charset="0"/>
              </a:rPr>
              <a:t>. 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deve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possuir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capacidade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devaneio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isto</a:t>
            </a:r>
            <a:r>
              <a:rPr lang="en-US" dirty="0">
                <a:latin typeface="Baskerville Old Face" panose="02020602080505020303" pitchFamily="18" charset="0"/>
              </a:rPr>
              <a:t> é, </a:t>
            </a:r>
            <a:r>
              <a:rPr lang="en-US" dirty="0">
                <a:latin typeface="Baskerville Old Face" panose="02020602080505020303" pitchFamily="18" charset="0"/>
              </a:rPr>
              <a:t>capacidade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sustentar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longos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períodos</a:t>
            </a:r>
            <a:r>
              <a:rPr lang="en-US" dirty="0">
                <a:latin typeface="Baskerville Old Face" panose="02020602080505020303" pitchFamily="18" charset="0"/>
              </a:rPr>
              <a:t> de tempo um </a:t>
            </a:r>
            <a:r>
              <a:rPr lang="en-US" dirty="0">
                <a:latin typeface="Baskerville Old Face" panose="02020602080505020303" pitchFamily="18" charset="0"/>
              </a:rPr>
              <a:t>estado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psicológico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receptividade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sonhos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sonhados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interrompidos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, à </a:t>
            </a:r>
            <a:r>
              <a:rPr lang="en-US" dirty="0">
                <a:latin typeface="Baskerville Old Face" panose="02020602080505020303" pitchFamily="18" charset="0"/>
              </a:rPr>
              <a:t>medida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eles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vivenciados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transferência-contratransferência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devaneios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centrais</a:t>
            </a:r>
            <a:r>
              <a:rPr lang="en-US" dirty="0">
                <a:latin typeface="Baskerville Old Face" panose="02020602080505020303" pitchFamily="18" charset="0"/>
              </a:rPr>
              <a:t> no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, no </a:t>
            </a:r>
            <a:r>
              <a:rPr lang="en-US" dirty="0">
                <a:latin typeface="Baskerville Old Face" panose="02020602080505020303" pitchFamily="18" charset="0"/>
              </a:rPr>
              <a:t>sentido</a:t>
            </a:r>
            <a:r>
              <a:rPr lang="en-US" dirty="0">
                <a:latin typeface="Baskerville Old Face" panose="02020602080505020303" pitchFamily="18" charset="0"/>
              </a:rPr>
              <a:t> de que </a:t>
            </a:r>
            <a:r>
              <a:rPr lang="en-US" dirty="0">
                <a:latin typeface="Baskerville Old Face" panose="02020602080505020303" pitchFamily="18" charset="0"/>
              </a:rPr>
              <a:t>eles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constituem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via de </a:t>
            </a:r>
            <a:r>
              <a:rPr lang="en-US" dirty="0">
                <a:latin typeface="Baskerville Old Face" panose="02020602080505020303" pitchFamily="18" charset="0"/>
              </a:rPr>
              <a:t>acesso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essencial</a:t>
            </a:r>
            <a:r>
              <a:rPr lang="en-US" dirty="0">
                <a:latin typeface="Baskerville Old Face" panose="02020602080505020303" pitchFamily="18" charset="0"/>
              </a:rPr>
              <a:t> pela </a:t>
            </a:r>
            <a:r>
              <a:rPr lang="en-US" dirty="0">
                <a:latin typeface="Baskerville Old Face" panose="02020602080505020303" pitchFamily="18" charset="0"/>
              </a:rPr>
              <a:t>qual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participa</a:t>
            </a:r>
            <a:r>
              <a:rPr lang="en-US" dirty="0">
                <a:latin typeface="Baskerville Old Face" panose="02020602080505020303" pitchFamily="18" charset="0"/>
              </a:rPr>
              <a:t> no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 dos </a:t>
            </a:r>
            <a:r>
              <a:rPr lang="en-US" dirty="0">
                <a:latin typeface="Baskerville Old Face" panose="02020602080505020303" pitchFamily="18" charset="0"/>
              </a:rPr>
              <a:t>sonhos</a:t>
            </a:r>
            <a:r>
              <a:rPr lang="en-US" dirty="0">
                <a:latin typeface="Baskerville Old Face" panose="02020602080505020303" pitchFamily="18" charset="0"/>
              </a:rPr>
              <a:t> que o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incapaz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própria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3456" y="6648"/>
            <a:ext cx="8077200" cy="1143000"/>
          </a:xfrm>
        </p:spPr>
        <p:txBody>
          <a:bodyPr/>
          <a:lstStyle/>
          <a:p>
            <a:pPr algn="ctr"/>
            <a:r>
              <a:rPr lang="pt-BR" sz="3200" dirty="0" smtClean="0">
                <a:latin typeface="Baskerville Old Face" panose="02020602080505020303" pitchFamily="18" charset="0"/>
              </a:rPr>
              <a:t>III</a:t>
            </a:r>
            <a:endParaRPr lang="pt-BR" sz="3200" dirty="0">
              <a:latin typeface="Baskerville Old Face" panose="0202060208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460" y="908720"/>
            <a:ext cx="8077200" cy="5616624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n-US" sz="5100" dirty="0">
                <a:latin typeface="Baskerville Old Face" panose="02020602080505020303" pitchFamily="18" charset="0"/>
              </a:rPr>
              <a:t>A </a:t>
            </a:r>
            <a:r>
              <a:rPr lang="en-US" sz="5100" dirty="0">
                <a:latin typeface="Baskerville Old Face" panose="02020602080505020303" pitchFamily="18" charset="0"/>
              </a:rPr>
              <a:t>situação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analítica</a:t>
            </a:r>
            <a:r>
              <a:rPr lang="en-US" sz="5100" dirty="0">
                <a:latin typeface="Baskerville Old Face" panose="02020602080505020303" pitchFamily="18" charset="0"/>
              </a:rPr>
              <a:t> tem </a:t>
            </a:r>
            <a:r>
              <a:rPr lang="en-US" sz="5100" dirty="0">
                <a:latin typeface="Baskerville Old Face" panose="02020602080505020303" pitchFamily="18" charset="0"/>
              </a:rPr>
              <a:t>uma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qualidade</a:t>
            </a:r>
            <a:r>
              <a:rPr lang="en-US" sz="5100" dirty="0">
                <a:latin typeface="Baskerville Old Face" panose="02020602080505020303" pitchFamily="18" charset="0"/>
              </a:rPr>
              <a:t> de </a:t>
            </a:r>
            <a:r>
              <a:rPr lang="en-US" sz="5100" dirty="0">
                <a:latin typeface="Baskerville Old Face" panose="02020602080505020303" pitchFamily="18" charset="0"/>
              </a:rPr>
              <a:t>direcionalidade</a:t>
            </a:r>
            <a:r>
              <a:rPr lang="en-US" sz="5100" dirty="0">
                <a:latin typeface="Baskerville Old Face" panose="02020602080505020303" pitchFamily="18" charset="0"/>
              </a:rPr>
              <a:t> que é </a:t>
            </a:r>
            <a:r>
              <a:rPr lang="en-US" sz="5100" dirty="0">
                <a:latin typeface="Baskerville Old Face" panose="02020602080505020303" pitchFamily="18" charset="0"/>
              </a:rPr>
              <a:t>oriunda</a:t>
            </a:r>
            <a:r>
              <a:rPr lang="en-US" sz="5100" dirty="0">
                <a:latin typeface="Baskerville Old Face" panose="02020602080505020303" pitchFamily="18" charset="0"/>
              </a:rPr>
              <a:t> do </a:t>
            </a:r>
            <a:r>
              <a:rPr lang="en-US" sz="5100" dirty="0">
                <a:latin typeface="Baskerville Old Face" panose="02020602080505020303" pitchFamily="18" charset="0"/>
              </a:rPr>
              <a:t>fato</a:t>
            </a:r>
            <a:r>
              <a:rPr lang="en-US" sz="5100" dirty="0">
                <a:latin typeface="Baskerville Old Face" panose="02020602080505020303" pitchFamily="18" charset="0"/>
              </a:rPr>
              <a:t> de que a Psicanálise é antes de </a:t>
            </a:r>
            <a:r>
              <a:rPr lang="en-US" sz="5100" dirty="0">
                <a:latin typeface="Baskerville Old Face" panose="02020602080505020303" pitchFamily="18" charset="0"/>
              </a:rPr>
              <a:t>mais</a:t>
            </a:r>
            <a:r>
              <a:rPr lang="en-US" sz="5100" dirty="0">
                <a:latin typeface="Baskerville Old Face" panose="02020602080505020303" pitchFamily="18" charset="0"/>
              </a:rPr>
              <a:t> nada um </a:t>
            </a:r>
            <a:r>
              <a:rPr lang="en-US" sz="5100" dirty="0">
                <a:latin typeface="Baskerville Old Face" panose="02020602080505020303" pitchFamily="18" charset="0"/>
              </a:rPr>
              <a:t>empreendimento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terapêutico</a:t>
            </a:r>
            <a:r>
              <a:rPr lang="en-US" sz="5100" dirty="0">
                <a:latin typeface="Baskerville Old Face" panose="02020602080505020303" pitchFamily="18" charset="0"/>
              </a:rPr>
              <a:t> com o </a:t>
            </a:r>
            <a:r>
              <a:rPr lang="en-US" sz="5100" dirty="0">
                <a:latin typeface="Baskerville Old Face" panose="02020602080505020303" pitchFamily="18" charset="0"/>
              </a:rPr>
              <a:t>objetivo</a:t>
            </a:r>
            <a:r>
              <a:rPr lang="en-US" sz="5100" dirty="0">
                <a:latin typeface="Baskerville Old Face" panose="02020602080505020303" pitchFamily="18" charset="0"/>
              </a:rPr>
              <a:t> de </a:t>
            </a:r>
            <a:r>
              <a:rPr lang="en-US" sz="5100" dirty="0">
                <a:latin typeface="Baskerville Old Face" panose="02020602080505020303" pitchFamily="18" charset="0"/>
              </a:rPr>
              <a:t>aumentar</a:t>
            </a:r>
            <a:r>
              <a:rPr lang="en-US" sz="5100" dirty="0">
                <a:latin typeface="Baskerville Old Face" panose="02020602080505020303" pitchFamily="18" charset="0"/>
              </a:rPr>
              <a:t> a </a:t>
            </a:r>
            <a:r>
              <a:rPr lang="en-US" sz="5100" dirty="0">
                <a:latin typeface="Baskerville Old Face" panose="02020602080505020303" pitchFamily="18" charset="0"/>
              </a:rPr>
              <a:t>capacidade</a:t>
            </a:r>
            <a:r>
              <a:rPr lang="en-US" sz="5100" dirty="0">
                <a:latin typeface="Baskerville Old Face" panose="02020602080505020303" pitchFamily="18" charset="0"/>
              </a:rPr>
              <a:t> do </a:t>
            </a:r>
            <a:r>
              <a:rPr lang="en-US" sz="5100" dirty="0">
                <a:latin typeface="Baskerville Old Face" panose="02020602080505020303" pitchFamily="18" charset="0"/>
              </a:rPr>
              <a:t>paciente</a:t>
            </a:r>
            <a:r>
              <a:rPr lang="en-US" sz="5100" dirty="0">
                <a:latin typeface="Baskerville Old Face" panose="02020602080505020303" pitchFamily="18" charset="0"/>
              </a:rPr>
              <a:t> de </a:t>
            </a:r>
            <a:r>
              <a:rPr lang="en-US" sz="5100" dirty="0">
                <a:latin typeface="Baskerville Old Face" panose="02020602080505020303" pitchFamily="18" charset="0"/>
              </a:rPr>
              <a:t>estar</a:t>
            </a:r>
            <a:r>
              <a:rPr lang="en-US" sz="5100" dirty="0">
                <a:latin typeface="Baskerville Old Face" panose="02020602080505020303" pitchFamily="18" charset="0"/>
              </a:rPr>
              <a:t> vivo para </a:t>
            </a:r>
            <a:r>
              <a:rPr lang="en-US" sz="5100" dirty="0">
                <a:latin typeface="Baskerville Old Face" panose="02020602080505020303" pitchFamily="18" charset="0"/>
              </a:rPr>
              <a:t>vivenciar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ao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máximo</a:t>
            </a:r>
            <a:r>
              <a:rPr lang="en-US" sz="5100" dirty="0">
                <a:latin typeface="Baskerville Old Face" panose="02020602080505020303" pitchFamily="18" charset="0"/>
              </a:rPr>
              <a:t> a plenitude da </a:t>
            </a:r>
            <a:r>
              <a:rPr lang="en-US" sz="5100" dirty="0">
                <a:latin typeface="Baskerville Old Face" panose="02020602080505020303" pitchFamily="18" charset="0"/>
              </a:rPr>
              <a:t>experiência</a:t>
            </a:r>
            <a:r>
              <a:rPr lang="en-US" sz="5100" dirty="0">
                <a:latin typeface="Baskerville Old Face" panose="02020602080505020303" pitchFamily="18" charset="0"/>
              </a:rPr>
              <a:t> que é </a:t>
            </a:r>
            <a:r>
              <a:rPr lang="en-US" sz="5100" dirty="0">
                <a:latin typeface="Baskerville Old Face" panose="02020602080505020303" pitchFamily="18" charset="0"/>
              </a:rPr>
              <a:t>sonhar</a:t>
            </a:r>
            <a:r>
              <a:rPr lang="en-US" sz="5100" dirty="0">
                <a:latin typeface="Baskerville Old Face" panose="02020602080505020303" pitchFamily="18" charset="0"/>
              </a:rPr>
              <a:t>-se </a:t>
            </a:r>
            <a:r>
              <a:rPr lang="en-US" sz="5100" dirty="0">
                <a:latin typeface="Baskerville Old Face" panose="02020602080505020303" pitchFamily="18" charset="0"/>
              </a:rPr>
              <a:t>existindo</a:t>
            </a:r>
            <a:r>
              <a:rPr lang="en-US" sz="5100" dirty="0">
                <a:latin typeface="Baskerville Old Face" panose="02020602080505020303" pitchFamily="18" charset="0"/>
              </a:rPr>
              <a:t>.</a:t>
            </a:r>
            <a:endParaRPr lang="pt-BR" sz="51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en-US" sz="900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en-US" sz="900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5100" dirty="0" smtClean="0">
                <a:latin typeface="Baskerville Old Face" panose="02020602080505020303" pitchFamily="18" charset="0"/>
              </a:rPr>
              <a:t>A </a:t>
            </a:r>
            <a:r>
              <a:rPr lang="en-US" sz="5100" dirty="0">
                <a:latin typeface="Baskerville Old Face" panose="02020602080505020303" pitchFamily="18" charset="0"/>
              </a:rPr>
              <a:t>psicanálise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envolve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fundamentalmente</a:t>
            </a:r>
            <a:r>
              <a:rPr lang="en-US" sz="5100" dirty="0">
                <a:latin typeface="Baskerville Old Face" panose="02020602080505020303" pitchFamily="18" charset="0"/>
              </a:rPr>
              <a:t> o </a:t>
            </a:r>
            <a:r>
              <a:rPr lang="en-US" sz="5100" dirty="0">
                <a:latin typeface="Baskerville Old Face" panose="02020602080505020303" pitchFamily="18" charset="0"/>
              </a:rPr>
              <a:t>analista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vir</a:t>
            </a:r>
            <a:r>
              <a:rPr lang="en-US" sz="5100" dirty="0">
                <a:latin typeface="Baskerville Old Face" panose="02020602080505020303" pitchFamily="18" charset="0"/>
              </a:rPr>
              <a:t> a </a:t>
            </a:r>
            <a:r>
              <a:rPr lang="en-US" sz="5100" dirty="0">
                <a:latin typeface="Baskerville Old Face" panose="02020602080505020303" pitchFamily="18" charset="0"/>
              </a:rPr>
              <a:t>conhecer</a:t>
            </a:r>
            <a:r>
              <a:rPr lang="en-US" sz="5100" dirty="0">
                <a:latin typeface="Baskerville Old Face" panose="02020602080505020303" pitchFamily="18" charset="0"/>
              </a:rPr>
              <a:t> o </a:t>
            </a:r>
            <a:r>
              <a:rPr lang="en-US" sz="5100" dirty="0">
                <a:latin typeface="Baskerville Old Face" panose="02020602080505020303" pitchFamily="18" charset="0"/>
              </a:rPr>
              <a:t>paciente</a:t>
            </a:r>
            <a:r>
              <a:rPr lang="en-US" sz="5100" dirty="0">
                <a:latin typeface="Baskerville Old Face" panose="02020602080505020303" pitchFamily="18" charset="0"/>
              </a:rPr>
              <a:t> e o </a:t>
            </a:r>
            <a:r>
              <a:rPr lang="en-US" sz="5100" dirty="0">
                <a:latin typeface="Baskerville Old Face" panose="02020602080505020303" pitchFamily="18" charset="0"/>
              </a:rPr>
              <a:t>paciente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vir</a:t>
            </a:r>
            <a:r>
              <a:rPr lang="en-US" sz="5100" dirty="0">
                <a:latin typeface="Baskerville Old Face" panose="02020602080505020303" pitchFamily="18" charset="0"/>
              </a:rPr>
              <a:t> a </a:t>
            </a:r>
            <a:r>
              <a:rPr lang="en-US" sz="5100" dirty="0">
                <a:latin typeface="Baskerville Old Face" panose="02020602080505020303" pitchFamily="18" charset="0"/>
              </a:rPr>
              <a:t>sentir</a:t>
            </a:r>
            <a:r>
              <a:rPr lang="en-US" sz="5100" dirty="0">
                <a:latin typeface="Baskerville Old Face" panose="02020602080505020303" pitchFamily="18" charset="0"/>
              </a:rPr>
              <a:t>-se </a:t>
            </a:r>
            <a:r>
              <a:rPr lang="en-US" sz="5100" dirty="0">
                <a:latin typeface="Baskerville Old Face" panose="02020602080505020303" pitchFamily="18" charset="0"/>
              </a:rPr>
              <a:t>conhecido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pelo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analista</a:t>
            </a:r>
            <a:r>
              <a:rPr lang="en-US" sz="5100" dirty="0">
                <a:latin typeface="Baskerville Old Face" panose="02020602080505020303" pitchFamily="18" charset="0"/>
              </a:rPr>
              <a:t>, </a:t>
            </a:r>
            <a:r>
              <a:rPr lang="en-US" sz="5100" dirty="0">
                <a:latin typeface="Baskerville Old Face" panose="02020602080505020303" pitchFamily="18" charset="0"/>
              </a:rPr>
              <a:t>assim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como</a:t>
            </a:r>
            <a:r>
              <a:rPr lang="en-US" sz="5100" dirty="0">
                <a:latin typeface="Baskerville Old Face" panose="02020602080505020303" pitchFamily="18" charset="0"/>
              </a:rPr>
              <a:t> o </a:t>
            </a:r>
            <a:r>
              <a:rPr lang="en-US" sz="5100" dirty="0">
                <a:latin typeface="Baskerville Old Face" panose="02020602080505020303" pitchFamily="18" charset="0"/>
              </a:rPr>
              <a:t>paciente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sentir</a:t>
            </a:r>
            <a:r>
              <a:rPr lang="en-US" sz="5100" dirty="0">
                <a:latin typeface="Baskerville Old Face" panose="02020602080505020303" pitchFamily="18" charset="0"/>
              </a:rPr>
              <a:t> que </a:t>
            </a:r>
            <a:r>
              <a:rPr lang="en-US" sz="5100" dirty="0">
                <a:latin typeface="Baskerville Old Face" panose="02020602080505020303" pitchFamily="18" charset="0"/>
              </a:rPr>
              <a:t>ele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está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conhecendo</a:t>
            </a:r>
            <a:r>
              <a:rPr lang="en-US" sz="5100" dirty="0">
                <a:latin typeface="Baskerville Old Face" panose="02020602080505020303" pitchFamily="18" charset="0"/>
              </a:rPr>
              <a:t> o </a:t>
            </a:r>
            <a:r>
              <a:rPr lang="en-US" sz="5100" dirty="0">
                <a:latin typeface="Baskerville Old Face" panose="02020602080505020303" pitchFamily="18" charset="0"/>
              </a:rPr>
              <a:t>analista</a:t>
            </a:r>
            <a:r>
              <a:rPr lang="en-US" sz="5100" dirty="0">
                <a:latin typeface="Baskerville Old Face" panose="02020602080505020303" pitchFamily="18" charset="0"/>
              </a:rPr>
              <a:t> e a </a:t>
            </a:r>
            <a:r>
              <a:rPr lang="en-US" sz="5100" dirty="0">
                <a:latin typeface="Baskerville Old Face" panose="02020602080505020303" pitchFamily="18" charset="0"/>
              </a:rPr>
              <a:t>si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mesmo</a:t>
            </a:r>
            <a:r>
              <a:rPr lang="en-US" sz="5100" dirty="0">
                <a:latin typeface="Baskerville Old Face" panose="02020602080505020303" pitchFamily="18" charset="0"/>
              </a:rPr>
              <a:t>. Para que o </a:t>
            </a:r>
            <a:r>
              <a:rPr lang="en-US" sz="5100" dirty="0">
                <a:latin typeface="Baskerville Old Face" panose="02020602080505020303" pitchFamily="18" charset="0"/>
              </a:rPr>
              <a:t>paciente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possa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usar</a:t>
            </a:r>
            <a:r>
              <a:rPr lang="en-US" sz="5100" dirty="0">
                <a:latin typeface="Baskerville Old Face" panose="02020602080505020303" pitchFamily="18" charset="0"/>
              </a:rPr>
              <a:t> as </a:t>
            </a:r>
            <a:r>
              <a:rPr lang="en-US" sz="5100" dirty="0">
                <a:latin typeface="Baskerville Old Face" panose="02020602080505020303" pitchFamily="18" charset="0"/>
              </a:rPr>
              <a:t>coisas</a:t>
            </a:r>
            <a:r>
              <a:rPr lang="en-US" sz="5100" dirty="0">
                <a:latin typeface="Baskerville Old Face" panose="02020602080505020303" pitchFamily="18" charset="0"/>
              </a:rPr>
              <a:t> que o </a:t>
            </a:r>
            <a:r>
              <a:rPr lang="en-US" sz="5100" dirty="0">
                <a:latin typeface="Baskerville Old Face" panose="02020602080505020303" pitchFamily="18" charset="0"/>
              </a:rPr>
              <a:t>analista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diz</a:t>
            </a:r>
            <a:r>
              <a:rPr lang="en-US" sz="5100" dirty="0">
                <a:latin typeface="Baskerville Old Face" panose="02020602080505020303" pitchFamily="18" charset="0"/>
              </a:rPr>
              <a:t> para </a:t>
            </a:r>
            <a:r>
              <a:rPr lang="en-US" sz="5100" dirty="0">
                <a:latin typeface="Baskerville Old Face" panose="02020602080505020303" pitchFamily="18" charset="0"/>
              </a:rPr>
              <a:t>elaborações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psicológicas</a:t>
            </a:r>
            <a:r>
              <a:rPr lang="en-US" sz="5100" dirty="0">
                <a:latin typeface="Baskerville Old Face" panose="02020602080505020303" pitchFamily="18" charset="0"/>
              </a:rPr>
              <a:t>, </a:t>
            </a:r>
            <a:r>
              <a:rPr lang="en-US" sz="5100" dirty="0">
                <a:latin typeface="Baskerville Old Face" panose="02020602080505020303" pitchFamily="18" charset="0"/>
              </a:rPr>
              <a:t>ele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precisa</a:t>
            </a:r>
            <a:r>
              <a:rPr lang="en-US" sz="5100" dirty="0">
                <a:latin typeface="Baskerville Old Face" panose="02020602080505020303" pitchFamily="18" charset="0"/>
              </a:rPr>
              <a:t> se </a:t>
            </a:r>
            <a:r>
              <a:rPr lang="en-US" sz="5100" dirty="0">
                <a:latin typeface="Baskerville Old Face" panose="02020602080505020303" pitchFamily="18" charset="0"/>
              </a:rPr>
              <a:t>sentir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conhecido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pelo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analista</a:t>
            </a:r>
            <a:r>
              <a:rPr lang="en-US" sz="5100" dirty="0">
                <a:latin typeface="Baskerville Old Face" panose="02020602080505020303" pitchFamily="18" charset="0"/>
              </a:rPr>
              <a:t> de um </a:t>
            </a:r>
            <a:r>
              <a:rPr lang="en-US" sz="5100" dirty="0">
                <a:latin typeface="Baskerville Old Face" panose="02020602080505020303" pitchFamily="18" charset="0"/>
              </a:rPr>
              <a:t>modo</a:t>
            </a:r>
            <a:r>
              <a:rPr lang="en-US" sz="5100" dirty="0">
                <a:latin typeface="Baskerville Old Face" panose="02020602080505020303" pitchFamily="18" charset="0"/>
              </a:rPr>
              <a:t> que </a:t>
            </a:r>
            <a:r>
              <a:rPr lang="en-US" sz="5100" dirty="0">
                <a:latin typeface="Baskerville Old Face" panose="02020602080505020303" pitchFamily="18" charset="0"/>
              </a:rPr>
              <a:t>nunca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tenha</a:t>
            </a:r>
            <a:r>
              <a:rPr lang="en-US" sz="5100" dirty="0">
                <a:latin typeface="Baskerville Old Face" panose="02020602080505020303" pitchFamily="18" charset="0"/>
              </a:rPr>
              <a:t> se </a:t>
            </a:r>
            <a:r>
              <a:rPr lang="en-US" sz="5100" dirty="0">
                <a:latin typeface="Baskerville Old Face" panose="02020602080505020303" pitchFamily="18" charset="0"/>
              </a:rPr>
              <a:t>sentido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conhecido</a:t>
            </a:r>
            <a:r>
              <a:rPr lang="en-US" sz="5100" dirty="0">
                <a:latin typeface="Baskerville Old Face" panose="02020602080505020303" pitchFamily="18" charset="0"/>
              </a:rPr>
              <a:t> </a:t>
            </a:r>
            <a:r>
              <a:rPr lang="en-US" sz="5100" dirty="0">
                <a:latin typeface="Baskerville Old Face" panose="02020602080505020303" pitchFamily="18" charset="0"/>
              </a:rPr>
              <a:t>anteriormente</a:t>
            </a:r>
            <a:r>
              <a:rPr lang="en-US" sz="5100" dirty="0">
                <a:latin typeface="Baskerville Old Face" panose="02020602080505020303" pitchFamily="18" charset="0"/>
              </a:rPr>
              <a:t>.</a:t>
            </a:r>
            <a:endParaRPr lang="pt-BR" sz="5100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sz="4000" dirty="0">
                <a:latin typeface="Baskerville Old Face" panose="02020602080505020303" pitchFamily="18" charset="0"/>
              </a:rPr>
              <a:t> </a:t>
            </a:r>
            <a:endParaRPr lang="pt-BR" sz="4000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38350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1432" y="145108"/>
            <a:ext cx="80772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Baskerville Old Face" panose="02020602080505020303" pitchFamily="18" charset="0"/>
              </a:rPr>
              <a:t>TRECHO DA REVISTA BRASILEIRA DE PSICANÁLISE DE SÃO PAULO</a:t>
            </a:r>
            <a:r>
              <a:rPr lang="pt-BR" sz="2800" dirty="0">
                <a:latin typeface="Baskerville Old Face" panose="02020602080505020303" pitchFamily="18" charset="0"/>
              </a:rPr>
              <a:t/>
            </a:r>
            <a:br>
              <a:rPr lang="pt-BR" sz="2800" dirty="0">
                <a:latin typeface="Baskerville Old Face" panose="02020602080505020303" pitchFamily="18" charset="0"/>
              </a:rPr>
            </a:br>
            <a:endParaRPr lang="pt-BR" sz="2800" dirty="0">
              <a:latin typeface="Baskerville Old Face" panose="0202060208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980728"/>
            <a:ext cx="8496944" cy="587727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O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caso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bem-sucedido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envolve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reapropriação</a:t>
            </a:r>
            <a:r>
              <a:rPr lang="en-US" dirty="0">
                <a:latin typeface="Baskerville Old Face" panose="02020602080505020303" pitchFamily="18" charset="0"/>
              </a:rPr>
              <a:t> das </a:t>
            </a:r>
            <a:r>
              <a:rPr lang="en-US" dirty="0">
                <a:latin typeface="Baskerville Old Face" panose="02020602080505020303" pitchFamily="18" charset="0"/>
              </a:rPr>
              <a:t>subjetividades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individuais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, que </a:t>
            </a:r>
            <a:r>
              <a:rPr lang="en-US" dirty="0">
                <a:latin typeface="Baskerville Old Face" panose="02020602080505020303" pitchFamily="18" charset="0"/>
              </a:rPr>
              <a:t>foram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transformadas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através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sua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no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recém-criado</a:t>
            </a:r>
            <a:r>
              <a:rPr lang="en-US" dirty="0">
                <a:latin typeface="Baskerville Old Face" panose="02020602080505020303" pitchFamily="18" charset="0"/>
              </a:rPr>
              <a:t> (o “</a:t>
            </a:r>
            <a:r>
              <a:rPr lang="en-US" dirty="0">
                <a:latin typeface="Baskerville Old Face" panose="02020602080505020303" pitchFamily="18" charset="0"/>
              </a:rPr>
              <a:t>sujeito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identificação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projetiva</a:t>
            </a:r>
            <a:r>
              <a:rPr lang="en-US" dirty="0">
                <a:latin typeface="Baskerville Old Face" panose="02020602080505020303" pitchFamily="18" charset="0"/>
              </a:rPr>
              <a:t>”). </a:t>
            </a:r>
            <a:r>
              <a:rPr lang="en-US" dirty="0">
                <a:latin typeface="Baskerville Old Face" panose="02020602080505020303" pitchFamily="18" charset="0"/>
              </a:rPr>
              <a:t>Esse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resgate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envolve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apropriação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si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mesmo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sujeito</a:t>
            </a:r>
            <a:r>
              <a:rPr lang="en-US" dirty="0">
                <a:latin typeface="Baskerville Old Face" panose="02020602080505020303" pitchFamily="18" charset="0"/>
              </a:rPr>
              <a:t> (a </a:t>
            </a:r>
            <a:r>
              <a:rPr lang="en-US" dirty="0">
                <a:latin typeface="Baskerville Old Face" panose="02020602080505020303" pitchFamily="18" charset="0"/>
              </a:rPr>
              <a:t>transformação</a:t>
            </a:r>
            <a:r>
              <a:rPr lang="en-US" dirty="0">
                <a:latin typeface="Baskerville Old Face" panose="02020602080505020303" pitchFamily="18" charset="0"/>
              </a:rPr>
              <a:t> de um </a:t>
            </a:r>
            <a:r>
              <a:rPr lang="en-US" i="1" dirty="0">
                <a:latin typeface="Baskerville Old Face" panose="02020602080505020303" pitchFamily="18" charset="0"/>
              </a:rPr>
              <a:t>me-ness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i="1" dirty="0">
                <a:latin typeface="Baskerville Old Face" panose="02020602080505020303" pitchFamily="18" charset="0"/>
              </a:rPr>
              <a:t>I-ness</a:t>
            </a:r>
            <a:r>
              <a:rPr lang="en-US" dirty="0">
                <a:latin typeface="Baskerville Old Face" panose="02020602080505020303" pitchFamily="18" charset="0"/>
              </a:rPr>
              <a:t>) [em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tradução</a:t>
            </a:r>
            <a:r>
              <a:rPr lang="en-US" dirty="0">
                <a:latin typeface="Baskerville Old Face" panose="02020602080505020303" pitchFamily="18" charset="0"/>
              </a:rPr>
              <a:t> livre: </a:t>
            </a:r>
            <a:r>
              <a:rPr lang="en-US" dirty="0">
                <a:latin typeface="Baskerville Old Face" panose="02020602080505020303" pitchFamily="18" charset="0"/>
              </a:rPr>
              <a:t>transformação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mim-dade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eu-dade</a:t>
            </a:r>
            <a:r>
              <a:rPr lang="en-US" dirty="0">
                <a:latin typeface="Baskerville Old Face" panose="02020602080505020303" pitchFamily="18" charset="0"/>
              </a:rPr>
              <a:t>] </a:t>
            </a:r>
            <a:r>
              <a:rPr lang="en-US" dirty="0">
                <a:latin typeface="Baskerville Old Face" panose="02020602080505020303" pitchFamily="18" charset="0"/>
              </a:rPr>
              <a:t>através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processos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simbólicos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captação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transformação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emocional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venho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sugerindo</a:t>
            </a:r>
            <a:r>
              <a:rPr lang="en-US" dirty="0">
                <a:latin typeface="Baskerville Old Face" panose="02020602080505020303" pitchFamily="18" charset="0"/>
              </a:rPr>
              <a:t> (p.12</a:t>
            </a:r>
            <a:r>
              <a:rPr lang="en-US" dirty="0" smtClean="0">
                <a:latin typeface="Baskerville Old Face" panose="02020602080505020303" pitchFamily="18" charset="0"/>
              </a:rPr>
              <a:t>).</a:t>
            </a:r>
          </a:p>
          <a:p>
            <a:pPr marL="0" indent="0" algn="just">
              <a:buNone/>
            </a:pPr>
            <a:endParaRPr lang="pt-BR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Acolher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conter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, para Bion (1962b), no </a:t>
            </a:r>
            <a:r>
              <a:rPr lang="en-US" dirty="0">
                <a:latin typeface="Baskerville Old Face" panose="02020602080505020303" pitchFamily="18" charset="0"/>
              </a:rPr>
              <a:t>contexto</a:t>
            </a:r>
            <a:r>
              <a:rPr lang="en-US" dirty="0">
                <a:latin typeface="Baskerville Old Face" panose="02020602080505020303" pitchFamily="18" charset="0"/>
              </a:rPr>
              <a:t> do que </a:t>
            </a:r>
            <a:r>
              <a:rPr lang="en-US" dirty="0">
                <a:latin typeface="Baskerville Old Face" panose="02020602080505020303" pitchFamily="18" charset="0"/>
              </a:rPr>
              <a:t>estamos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sugerindo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através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contratransferência</a:t>
            </a:r>
            <a:r>
              <a:rPr lang="en-US" dirty="0">
                <a:latin typeface="Baskerville Old Face" panose="02020602080505020303" pitchFamily="18" charset="0"/>
              </a:rPr>
              <a:t> que </a:t>
            </a:r>
            <a:r>
              <a:rPr lang="en-US" dirty="0">
                <a:latin typeface="Baskerville Old Face" panose="02020602080505020303" pitchFamily="18" charset="0"/>
              </a:rPr>
              <a:t>incorpora</a:t>
            </a:r>
            <a:r>
              <a:rPr lang="en-US" dirty="0">
                <a:latin typeface="Baskerville Old Face" panose="02020602080505020303" pitchFamily="18" charset="0"/>
              </a:rPr>
              <a:t> o </a:t>
            </a:r>
            <a:r>
              <a:rPr lang="en-US" dirty="0">
                <a:latin typeface="Baskerville Old Face" panose="02020602080505020303" pitchFamily="18" charset="0"/>
              </a:rPr>
              <a:t>conceito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i="1" dirty="0">
                <a:latin typeface="Baskerville Old Face" panose="02020602080505020303" pitchFamily="18" charset="0"/>
              </a:rPr>
              <a:t>revêrie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consiste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dirty="0">
                <a:latin typeface="Baskerville Old Face" panose="02020602080505020303" pitchFamily="18" charset="0"/>
              </a:rPr>
              <a:t>operar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transformação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sentimentos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através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mente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seja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dando-lhe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primeira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representação</a:t>
            </a:r>
            <a:r>
              <a:rPr lang="en-US" dirty="0">
                <a:latin typeface="Baskerville Old Face" panose="02020602080505020303" pitchFamily="18" charset="0"/>
              </a:rPr>
              <a:t> mental para </a:t>
            </a:r>
            <a:r>
              <a:rPr lang="en-US" dirty="0">
                <a:latin typeface="Baskerville Old Face" panose="02020602080505020303" pitchFamily="18" charset="0"/>
              </a:rPr>
              <a:t>estados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mentais</a:t>
            </a:r>
            <a:r>
              <a:rPr lang="en-US" dirty="0">
                <a:latin typeface="Baskerville Old Face" panose="02020602080505020303" pitchFamily="18" charset="0"/>
              </a:rPr>
              <a:t> (</a:t>
            </a:r>
            <a:r>
              <a:rPr lang="en-US" dirty="0">
                <a:latin typeface="Baskerville Old Face" panose="02020602080505020303" pitchFamily="18" charset="0"/>
              </a:rPr>
              <a:t>função</a:t>
            </a:r>
            <a:r>
              <a:rPr lang="en-US" dirty="0">
                <a:latin typeface="Baskerville Old Face" panose="02020602080505020303" pitchFamily="18" charset="0"/>
              </a:rPr>
              <a:t> alfa </a:t>
            </a:r>
            <a:r>
              <a:rPr lang="en-US" dirty="0">
                <a:latin typeface="Baskerville Old Face" panose="02020602080505020303" pitchFamily="18" charset="0"/>
              </a:rPr>
              <a:t>sintética</a:t>
            </a:r>
            <a:r>
              <a:rPr lang="en-US" dirty="0">
                <a:latin typeface="Baskerville Old Face" panose="02020602080505020303" pitchFamily="18" charset="0"/>
              </a:rPr>
              <a:t>), </a:t>
            </a:r>
            <a:r>
              <a:rPr lang="en-US" dirty="0">
                <a:latin typeface="Baskerville Old Face" panose="02020602080505020303" pitchFamily="18" charset="0"/>
              </a:rPr>
              <a:t>seja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alterando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representação</a:t>
            </a:r>
            <a:r>
              <a:rPr lang="en-US" dirty="0">
                <a:latin typeface="Baskerville Old Face" panose="02020602080505020303" pitchFamily="18" charset="0"/>
              </a:rPr>
              <a:t> mental de </a:t>
            </a:r>
            <a:r>
              <a:rPr lang="en-US" dirty="0">
                <a:latin typeface="Baskerville Old Face" panose="02020602080505020303" pitchFamily="18" charset="0"/>
              </a:rPr>
              <a:t>estados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anímicos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insuportáveis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tornando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uma</a:t>
            </a:r>
            <a:r>
              <a:rPr lang="en-US" dirty="0">
                <a:latin typeface="Baskerville Old Face" panose="02020602080505020303" pitchFamily="18" charset="0"/>
              </a:rPr>
              <a:t> nova </a:t>
            </a:r>
            <a:r>
              <a:rPr lang="en-US" dirty="0">
                <a:latin typeface="Baskerville Old Face" panose="02020602080505020303" pitchFamily="18" charset="0"/>
              </a:rPr>
              <a:t>representação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mais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assimilável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pelo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aparelho</a:t>
            </a:r>
            <a:r>
              <a:rPr lang="en-US" dirty="0">
                <a:latin typeface="Baskerville Old Face" panose="02020602080505020303" pitchFamily="18" charset="0"/>
              </a:rPr>
              <a:t> mental (</a:t>
            </a:r>
            <a:r>
              <a:rPr lang="en-US" dirty="0">
                <a:latin typeface="Baskerville Old Face" panose="02020602080505020303" pitchFamily="18" charset="0"/>
              </a:rPr>
              <a:t>função</a:t>
            </a:r>
            <a:r>
              <a:rPr lang="en-US" dirty="0">
                <a:latin typeface="Baskerville Old Face" panose="02020602080505020303" pitchFamily="18" charset="0"/>
              </a:rPr>
              <a:t> alfa </a:t>
            </a:r>
            <a:r>
              <a:rPr lang="en-US" dirty="0">
                <a:latin typeface="Baskerville Old Face" panose="02020602080505020303" pitchFamily="18" charset="0"/>
              </a:rPr>
              <a:t>analítica</a:t>
            </a:r>
            <a:r>
              <a:rPr lang="en-US" dirty="0">
                <a:latin typeface="Baskerville Old Face" panose="02020602080505020303" pitchFamily="18" charset="0"/>
              </a:rPr>
              <a:t>) (Caper, 1997).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artigo</a:t>
            </a:r>
            <a:r>
              <a:rPr lang="en-US" dirty="0">
                <a:latin typeface="Baskerville Old Face" panose="02020602080505020303" pitchFamily="18" charset="0"/>
              </a:rPr>
              <a:t>: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Reflexões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críticas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sobre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os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processos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intersubjetivos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contratransferência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,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revêrie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 e o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processo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 de </a:t>
            </a:r>
            <a:r>
              <a:rPr lang="en-US" sz="2000" b="1" u="sng" dirty="0">
                <a:latin typeface="Baskerville Old Face" panose="02020602080505020303" pitchFamily="18" charset="0"/>
                <a:hlinkClick r:id="rId2"/>
              </a:rPr>
              <a:t>simbolização</a:t>
            </a:r>
            <a:r>
              <a:rPr lang="en-US" sz="2000" u="sng" dirty="0">
                <a:latin typeface="Baskerville Old Face" panose="02020602080505020303" pitchFamily="18" charset="0"/>
                <a:hlinkClick r:id="rId2"/>
              </a:rPr>
              <a:t> | Elias M. da Rocha Barros e Elizabeth L. da Rocha Barros</a:t>
            </a:r>
            <a:r>
              <a:rPr lang="en-US" sz="2000" dirty="0">
                <a:latin typeface="Baskerville Old Face" panose="02020602080505020303" pitchFamily="18" charset="0"/>
              </a:rPr>
              <a:t>, </a:t>
            </a:r>
            <a:r>
              <a:rPr lang="en-US" sz="2000" dirty="0">
                <a:latin typeface="Baskerville Old Face" panose="02020602080505020303" pitchFamily="18" charset="0"/>
              </a:rPr>
              <a:t>Revista</a:t>
            </a:r>
            <a:r>
              <a:rPr lang="en-US" sz="2000" dirty="0">
                <a:latin typeface="Baskerville Old Face" panose="02020602080505020303" pitchFamily="18" charset="0"/>
              </a:rPr>
              <a:t> </a:t>
            </a:r>
            <a:r>
              <a:rPr lang="en-US" sz="2000" dirty="0">
                <a:latin typeface="Baskerville Old Face" panose="02020602080505020303" pitchFamily="18" charset="0"/>
              </a:rPr>
              <a:t>Brasileira</a:t>
            </a:r>
            <a:r>
              <a:rPr lang="en-US" sz="2000" dirty="0">
                <a:latin typeface="Baskerville Old Face" panose="02020602080505020303" pitchFamily="18" charset="0"/>
              </a:rPr>
              <a:t> de Psicanálise, volume 46, nº 1, 2012.</a:t>
            </a:r>
            <a:endParaRPr lang="pt-BR" sz="2000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814728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8024" y="0"/>
            <a:ext cx="80772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Baskerville Old Face" panose="02020602080505020303" pitchFamily="18" charset="0"/>
              </a:rPr>
              <a:t>ASSOCIAÇÕES DE SONHOS</a:t>
            </a:r>
            <a:r>
              <a:rPr lang="pt-BR" sz="3200" dirty="0">
                <a:latin typeface="Baskerville Old Face" panose="02020602080505020303" pitchFamily="18" charset="0"/>
              </a:rPr>
              <a:t/>
            </a:r>
            <a:br>
              <a:rPr lang="pt-BR" sz="3200" dirty="0">
                <a:latin typeface="Baskerville Old Face" panose="02020602080505020303" pitchFamily="18" charset="0"/>
              </a:rPr>
            </a:br>
            <a:endParaRPr lang="pt-BR" sz="3200" dirty="0">
              <a:latin typeface="Baskerville Old Face" panose="0202060208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78024" y="620688"/>
            <a:ext cx="8077200" cy="648072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pt-BR" sz="4400" dirty="0">
                <a:latin typeface="Baskerville Old Face" panose="02020602080505020303" pitchFamily="18" charset="0"/>
              </a:rPr>
              <a:t>Tomarei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como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ponto</a:t>
            </a:r>
            <a:r>
              <a:rPr lang="en-US" sz="4400" dirty="0">
                <a:latin typeface="Baskerville Old Face" panose="02020602080505020303" pitchFamily="18" charset="0"/>
              </a:rPr>
              <a:t> de </a:t>
            </a:r>
            <a:r>
              <a:rPr lang="en-US" sz="4400" dirty="0">
                <a:latin typeface="Baskerville Old Face" panose="02020602080505020303" pitchFamily="18" charset="0"/>
              </a:rPr>
              <a:t>partida</a:t>
            </a:r>
            <a:r>
              <a:rPr lang="en-US" sz="4400" dirty="0">
                <a:latin typeface="Baskerville Old Face" panose="02020602080505020303" pitchFamily="18" charset="0"/>
              </a:rPr>
              <a:t>, para </a:t>
            </a:r>
            <a:r>
              <a:rPr lang="en-US" sz="4400" dirty="0">
                <a:latin typeface="Baskerville Old Face" panose="02020602080505020303" pitchFamily="18" charset="0"/>
              </a:rPr>
              <a:t>pensar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sobre</a:t>
            </a:r>
            <a:r>
              <a:rPr lang="en-US" sz="4400" dirty="0">
                <a:latin typeface="Baskerville Old Face" panose="02020602080505020303" pitchFamily="18" charset="0"/>
              </a:rPr>
              <a:t> a </a:t>
            </a:r>
            <a:r>
              <a:rPr lang="en-US" sz="4400" dirty="0">
                <a:latin typeface="Baskerville Old Face" panose="02020602080505020303" pitchFamily="18" charset="0"/>
              </a:rPr>
              <a:t>análise</a:t>
            </a:r>
            <a:r>
              <a:rPr lang="en-US" sz="4400" dirty="0">
                <a:latin typeface="Baskerville Old Face" panose="02020602080505020303" pitchFamily="18" charset="0"/>
              </a:rPr>
              <a:t> de </a:t>
            </a:r>
            <a:r>
              <a:rPr lang="en-US" sz="4400" dirty="0">
                <a:latin typeface="Baskerville Old Face" panose="02020602080505020303" pitchFamily="18" charset="0"/>
              </a:rPr>
              <a:t>sonhos</a:t>
            </a:r>
            <a:r>
              <a:rPr lang="en-US" sz="4400" dirty="0">
                <a:latin typeface="Baskerville Old Face" panose="02020602080505020303" pitchFamily="18" charset="0"/>
              </a:rPr>
              <a:t>, a </a:t>
            </a:r>
            <a:r>
              <a:rPr lang="en-US" sz="4400" dirty="0">
                <a:latin typeface="Baskerville Old Face" panose="02020602080505020303" pitchFamily="18" charset="0"/>
              </a:rPr>
              <a:t>idéia</a:t>
            </a:r>
            <a:r>
              <a:rPr lang="en-US" sz="4400" dirty="0">
                <a:latin typeface="Baskerville Old Face" panose="02020602080505020303" pitchFamily="18" charset="0"/>
              </a:rPr>
              <a:t> de que a </a:t>
            </a:r>
            <a:r>
              <a:rPr lang="en-US" sz="4400" dirty="0">
                <a:latin typeface="Baskerville Old Face" panose="02020602080505020303" pitchFamily="18" charset="0"/>
              </a:rPr>
              <a:t>técnica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analítica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deve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estar</a:t>
            </a:r>
            <a:r>
              <a:rPr lang="en-US" sz="4400" dirty="0">
                <a:latin typeface="Baskerville Old Face" panose="02020602080505020303" pitchFamily="18" charset="0"/>
              </a:rPr>
              <a:t> a </a:t>
            </a:r>
            <a:r>
              <a:rPr lang="en-US" sz="4400" dirty="0">
                <a:latin typeface="Baskerville Old Face" panose="02020602080505020303" pitchFamily="18" charset="0"/>
              </a:rPr>
              <a:t>serviço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processo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analítico</a:t>
            </a:r>
            <a:r>
              <a:rPr lang="en-US" sz="4400" dirty="0">
                <a:latin typeface="Baskerville Old Face" panose="02020602080505020303" pitchFamily="18" charset="0"/>
              </a:rPr>
              <a:t>. </a:t>
            </a:r>
            <a:r>
              <a:rPr lang="en-US" sz="4400" dirty="0">
                <a:latin typeface="Baskerville Old Face" panose="02020602080505020303" pitchFamily="18" charset="0"/>
              </a:rPr>
              <a:t>Considero</a:t>
            </a:r>
            <a:r>
              <a:rPr lang="en-US" sz="4400" dirty="0">
                <a:latin typeface="Baskerville Old Face" panose="02020602080505020303" pitchFamily="18" charset="0"/>
              </a:rPr>
              <a:t> que </a:t>
            </a:r>
            <a:r>
              <a:rPr lang="en-US" sz="4400" dirty="0">
                <a:latin typeface="Baskerville Old Face" panose="02020602080505020303" pitchFamily="18" charset="0"/>
              </a:rPr>
              <a:t>este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processo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envolva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principalmente</a:t>
            </a:r>
            <a:r>
              <a:rPr lang="en-US" sz="4400" dirty="0">
                <a:latin typeface="Baskerville Old Face" panose="02020602080505020303" pitchFamily="18" charset="0"/>
              </a:rPr>
              <a:t> o </a:t>
            </a:r>
            <a:r>
              <a:rPr lang="en-US" sz="4400" dirty="0">
                <a:latin typeface="Baskerville Old Face" panose="02020602080505020303" pitchFamily="18" charset="0"/>
              </a:rPr>
              <a:t>interjogo</a:t>
            </a:r>
            <a:r>
              <a:rPr lang="en-US" sz="4400" dirty="0">
                <a:latin typeface="Baskerville Old Face" panose="02020602080505020303" pitchFamily="18" charset="0"/>
              </a:rPr>
              <a:t> de </a:t>
            </a:r>
            <a:r>
              <a:rPr lang="en-US" sz="4400" dirty="0">
                <a:latin typeface="Baskerville Old Face" panose="02020602080505020303" pitchFamily="18" charset="0"/>
              </a:rPr>
              <a:t>estados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conscientes</a:t>
            </a:r>
            <a:r>
              <a:rPr lang="en-US" sz="4400" dirty="0">
                <a:latin typeface="Baskerville Old Face" panose="02020602080505020303" pitchFamily="18" charset="0"/>
              </a:rPr>
              <a:t> e </a:t>
            </a:r>
            <a:r>
              <a:rPr lang="en-US" sz="4400" dirty="0" smtClean="0">
                <a:latin typeface="Baskerville Old Face" panose="02020602080505020303" pitchFamily="18" charset="0"/>
              </a:rPr>
              <a:t>inconscientes</a:t>
            </a:r>
            <a:r>
              <a:rPr lang="en-US" sz="4400" dirty="0" smtClean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de “reverie” (Bion, 1962a,b) </a:t>
            </a:r>
            <a:r>
              <a:rPr lang="en-US" sz="4400" dirty="0">
                <a:latin typeface="Baskerville Old Face" panose="02020602080505020303" pitchFamily="18" charset="0"/>
              </a:rPr>
              <a:t>tanto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analista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quanto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analisando</a:t>
            </a:r>
            <a:r>
              <a:rPr lang="en-US" sz="4400" dirty="0">
                <a:latin typeface="Baskerville Old Face" panose="02020602080505020303" pitchFamily="18" charset="0"/>
              </a:rPr>
              <a:t>, </a:t>
            </a:r>
            <a:r>
              <a:rPr lang="en-US" sz="4400" dirty="0">
                <a:latin typeface="Baskerville Old Face" panose="02020602080505020303" pitchFamily="18" charset="0"/>
              </a:rPr>
              <a:t>resultando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na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criação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terceiro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sujeito</a:t>
            </a:r>
            <a:r>
              <a:rPr lang="en-US" sz="4400" dirty="0">
                <a:latin typeface="Baskerville Old Face" panose="02020602080505020303" pitchFamily="18" charset="0"/>
              </a:rPr>
              <a:t> da </a:t>
            </a:r>
            <a:r>
              <a:rPr lang="en-US" sz="4400" dirty="0">
                <a:latin typeface="Baskerville Old Face" panose="02020602080505020303" pitchFamily="18" charset="0"/>
              </a:rPr>
              <a:t>análise</a:t>
            </a:r>
            <a:r>
              <a:rPr lang="en-US" sz="4400" dirty="0">
                <a:latin typeface="Baskerville Old Face" panose="02020602080505020303" pitchFamily="18" charset="0"/>
              </a:rPr>
              <a:t>.</a:t>
            </a:r>
            <a:endParaRPr lang="pt-BR" sz="44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3400" dirty="0">
                <a:latin typeface="Baskerville Old Face" panose="02020602080505020303" pitchFamily="18" charset="0"/>
              </a:rPr>
              <a:t> </a:t>
            </a:r>
            <a:r>
              <a:rPr lang="en-US" sz="900" dirty="0" smtClean="0">
                <a:latin typeface="Baskerville Old Face" panose="02020602080505020303" pitchFamily="18" charset="0"/>
              </a:rPr>
              <a:t>   </a:t>
            </a:r>
            <a:endParaRPr lang="pt-BR" sz="9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4400" dirty="0">
                <a:latin typeface="Baskerville Old Face" panose="02020602080505020303" pitchFamily="18" charset="0"/>
              </a:rPr>
              <a:t>Sonhos</a:t>
            </a:r>
            <a:r>
              <a:rPr lang="en-US" sz="4400" dirty="0">
                <a:latin typeface="Baskerville Old Face" panose="02020602080505020303" pitchFamily="18" charset="0"/>
              </a:rPr>
              <a:t>, </a:t>
            </a:r>
            <a:r>
              <a:rPr lang="en-US" sz="4400" dirty="0">
                <a:latin typeface="Baskerville Old Face" panose="02020602080505020303" pitchFamily="18" charset="0"/>
              </a:rPr>
              <a:t>especialmente</a:t>
            </a:r>
            <a:r>
              <a:rPr lang="en-US" sz="4400" dirty="0">
                <a:latin typeface="Baskerville Old Face" panose="02020602080505020303" pitchFamily="18" charset="0"/>
              </a:rPr>
              <a:t> o </a:t>
            </a:r>
            <a:r>
              <a:rPr lang="en-US" sz="4400" dirty="0">
                <a:latin typeface="Baskerville Old Face" panose="02020602080505020303" pitchFamily="18" charset="0"/>
              </a:rPr>
              <a:t>conteúdo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latente</a:t>
            </a:r>
            <a:r>
              <a:rPr lang="en-US" sz="4400" dirty="0">
                <a:latin typeface="Baskerville Old Face" panose="02020602080505020303" pitchFamily="18" charset="0"/>
              </a:rPr>
              <a:t> deles, </a:t>
            </a:r>
            <a:r>
              <a:rPr lang="en-US" sz="4400" dirty="0">
                <a:latin typeface="Baskerville Old Face" panose="02020602080505020303" pitchFamily="18" charset="0"/>
              </a:rPr>
              <a:t>são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vistos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como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construções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inconscientes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paciente</a:t>
            </a:r>
            <a:r>
              <a:rPr lang="en-US" sz="4400" dirty="0">
                <a:latin typeface="Baskerville Old Face" panose="02020602080505020303" pitchFamily="18" charset="0"/>
              </a:rPr>
              <a:t> e o </a:t>
            </a:r>
            <a:r>
              <a:rPr lang="en-US" sz="4400" dirty="0">
                <a:latin typeface="Baskerville Old Face" panose="02020602080505020303" pitchFamily="18" charset="0"/>
              </a:rPr>
              <a:t>papel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analista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já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foi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comparado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ao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obstetra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habilidoso</a:t>
            </a:r>
            <a:r>
              <a:rPr lang="en-US" sz="4400" dirty="0">
                <a:latin typeface="Baskerville Old Face" panose="02020602080505020303" pitchFamily="18" charset="0"/>
              </a:rPr>
              <a:t> que </a:t>
            </a:r>
            <a:r>
              <a:rPr lang="en-US" sz="4400" dirty="0">
                <a:latin typeface="Baskerville Old Face" panose="02020602080505020303" pitchFamily="18" charset="0"/>
              </a:rPr>
              <a:t>realiza</a:t>
            </a:r>
            <a:r>
              <a:rPr lang="en-US" sz="4400" dirty="0">
                <a:latin typeface="Baskerville Old Face" panose="02020602080505020303" pitchFamily="18" charset="0"/>
              </a:rPr>
              <a:t> um </a:t>
            </a:r>
            <a:r>
              <a:rPr lang="en-US" sz="4400" dirty="0">
                <a:latin typeface="Baskerville Old Face" panose="02020602080505020303" pitchFamily="18" charset="0"/>
              </a:rPr>
              <a:t>parto</a:t>
            </a:r>
            <a:r>
              <a:rPr lang="en-US" sz="4400" dirty="0">
                <a:latin typeface="Baskerville Old Face" panose="02020602080505020303" pitchFamily="18" charset="0"/>
              </a:rPr>
              <a:t> da forma </a:t>
            </a:r>
            <a:r>
              <a:rPr lang="en-US" sz="4400" dirty="0">
                <a:latin typeface="Baskerville Old Face" panose="02020602080505020303" pitchFamily="18" charset="0"/>
              </a:rPr>
              <a:t>menos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invasível</a:t>
            </a:r>
            <a:r>
              <a:rPr lang="en-US" sz="4400" dirty="0">
                <a:latin typeface="Baskerville Old Face" panose="02020602080505020303" pitchFamily="18" charset="0"/>
              </a:rPr>
              <a:t> e </a:t>
            </a:r>
            <a:r>
              <a:rPr lang="en-US" sz="4400" dirty="0">
                <a:latin typeface="Baskerville Old Face" panose="02020602080505020303" pitchFamily="18" charset="0"/>
              </a:rPr>
              <a:t>traumática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possível</a:t>
            </a:r>
            <a:r>
              <a:rPr lang="en-US" sz="4400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endParaRPr lang="pt-BR" sz="9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800" dirty="0">
                <a:latin typeface="Baskerville Old Face" panose="02020602080505020303" pitchFamily="18" charset="0"/>
              </a:rPr>
              <a:t> </a:t>
            </a:r>
            <a:endParaRPr lang="pt-BR" sz="8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4400" dirty="0">
                <a:latin typeface="Baskerville Old Face" panose="02020602080505020303" pitchFamily="18" charset="0"/>
              </a:rPr>
              <a:t>Interpretar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os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sonhos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sem</a:t>
            </a:r>
            <a:r>
              <a:rPr lang="en-US" sz="4400" dirty="0">
                <a:latin typeface="Baskerville Old Face" panose="02020602080505020303" pitchFamily="18" charset="0"/>
              </a:rPr>
              <a:t> as </a:t>
            </a:r>
            <a:r>
              <a:rPr lang="en-US" sz="4400" dirty="0">
                <a:latin typeface="Baskerville Old Face" panose="02020602080505020303" pitchFamily="18" charset="0"/>
              </a:rPr>
              <a:t>associações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paciente</a:t>
            </a:r>
            <a:r>
              <a:rPr lang="en-US" sz="4400" dirty="0">
                <a:latin typeface="Baskerville Old Face" panose="02020602080505020303" pitchFamily="18" charset="0"/>
              </a:rPr>
              <a:t> (</a:t>
            </a:r>
            <a:r>
              <a:rPr lang="en-US" sz="4400" dirty="0">
                <a:latin typeface="Baskerville Old Face" panose="02020602080505020303" pitchFamily="18" charset="0"/>
              </a:rPr>
              <a:t>sem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investigar</a:t>
            </a:r>
            <a:r>
              <a:rPr lang="en-US" sz="4400" dirty="0">
                <a:latin typeface="Baskerville Old Face" panose="02020602080505020303" pitchFamily="18" charset="0"/>
              </a:rPr>
              <a:t> a </a:t>
            </a:r>
            <a:r>
              <a:rPr lang="en-US" sz="4400" dirty="0">
                <a:latin typeface="Baskerville Old Face" panose="02020602080505020303" pitchFamily="18" charset="0"/>
              </a:rPr>
              <a:t>ansiedade</a:t>
            </a:r>
            <a:r>
              <a:rPr lang="en-US" sz="4400" dirty="0">
                <a:latin typeface="Baskerville Old Face" panose="02020602080505020303" pitchFamily="18" charset="0"/>
              </a:rPr>
              <a:t> em </a:t>
            </a:r>
            <a:r>
              <a:rPr lang="en-US" sz="4400" dirty="0">
                <a:latin typeface="Baskerville Old Face" panose="02020602080505020303" pitchFamily="18" charset="0"/>
              </a:rPr>
              <a:t>relação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às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associações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ao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sonho</a:t>
            </a:r>
            <a:r>
              <a:rPr lang="en-US" sz="4400" dirty="0">
                <a:latin typeface="Baskerville Old Face" panose="02020602080505020303" pitchFamily="18" charset="0"/>
              </a:rPr>
              <a:t>) </a:t>
            </a:r>
            <a:r>
              <a:rPr lang="en-US" sz="4400" dirty="0">
                <a:latin typeface="Baskerville Old Face" panose="02020602080505020303" pitchFamily="18" charset="0"/>
              </a:rPr>
              <a:t>seria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considerado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por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muitos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analistas</a:t>
            </a:r>
            <a:r>
              <a:rPr lang="en-US" sz="4400" dirty="0">
                <a:latin typeface="Baskerville Old Face" panose="02020602080505020303" pitchFamily="18" charset="0"/>
              </a:rPr>
              <a:t>, </a:t>
            </a:r>
            <a:r>
              <a:rPr lang="en-US" sz="4400" dirty="0">
                <a:latin typeface="Baskerville Old Face" panose="02020602080505020303" pitchFamily="18" charset="0"/>
              </a:rPr>
              <a:t>ou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mesmo</a:t>
            </a:r>
            <a:r>
              <a:rPr lang="en-US" sz="4400" dirty="0">
                <a:latin typeface="Baskerville Old Face" panose="02020602080505020303" pitchFamily="18" charset="0"/>
              </a:rPr>
              <a:t> a </a:t>
            </a:r>
            <a:r>
              <a:rPr lang="en-US" sz="4400" dirty="0">
                <a:latin typeface="Baskerville Old Face" panose="02020602080505020303" pitchFamily="18" charset="0"/>
              </a:rPr>
              <a:t>maior</a:t>
            </a:r>
            <a:r>
              <a:rPr lang="en-US" sz="4400" dirty="0">
                <a:latin typeface="Baskerville Old Face" panose="02020602080505020303" pitchFamily="18" charset="0"/>
              </a:rPr>
              <a:t> parte deles, </a:t>
            </a:r>
            <a:r>
              <a:rPr lang="en-US" sz="4400" dirty="0">
                <a:latin typeface="Baskerville Old Face" panose="02020602080505020303" pitchFamily="18" charset="0"/>
              </a:rPr>
              <a:t>como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uma</a:t>
            </a:r>
            <a:r>
              <a:rPr lang="en-US" sz="4400" dirty="0">
                <a:latin typeface="Baskerville Old Face" panose="02020602080505020303" pitchFamily="18" charset="0"/>
              </a:rPr>
              <a:t> forma de “</a:t>
            </a:r>
            <a:r>
              <a:rPr lang="en-US" sz="4400" dirty="0">
                <a:latin typeface="Baskerville Old Face" panose="02020602080505020303" pitchFamily="18" charset="0"/>
              </a:rPr>
              <a:t>análise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selvagem</a:t>
            </a:r>
            <a:r>
              <a:rPr lang="en-US" sz="4400" dirty="0">
                <a:latin typeface="Baskerville Old Face" panose="02020602080505020303" pitchFamily="18" charset="0"/>
              </a:rPr>
              <a:t>”. </a:t>
            </a:r>
            <a:r>
              <a:rPr lang="en-US" sz="4400" dirty="0">
                <a:latin typeface="Baskerville Old Face" panose="02020602080505020303" pitchFamily="18" charset="0"/>
              </a:rPr>
              <a:t>Afinal</a:t>
            </a:r>
            <a:r>
              <a:rPr lang="en-US" sz="4400" dirty="0">
                <a:latin typeface="Baskerville Old Face" panose="02020602080505020303" pitchFamily="18" charset="0"/>
              </a:rPr>
              <a:t> de </a:t>
            </a:r>
            <a:r>
              <a:rPr lang="en-US" sz="4400" dirty="0">
                <a:latin typeface="Baskerville Old Face" panose="02020602080505020303" pitchFamily="18" charset="0"/>
              </a:rPr>
              <a:t>contas</a:t>
            </a:r>
            <a:r>
              <a:rPr lang="en-US" sz="4400" dirty="0">
                <a:latin typeface="Baskerville Old Face" panose="02020602080505020303" pitchFamily="18" charset="0"/>
              </a:rPr>
              <a:t>, </a:t>
            </a:r>
            <a:r>
              <a:rPr lang="en-US" sz="4400" dirty="0">
                <a:latin typeface="Baskerville Old Face" panose="02020602080505020303" pitchFamily="18" charset="0"/>
              </a:rPr>
              <a:t>nessas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circunstâncias</a:t>
            </a:r>
            <a:r>
              <a:rPr lang="en-US" sz="4400" dirty="0">
                <a:latin typeface="Baskerville Old Face" panose="02020602080505020303" pitchFamily="18" charset="0"/>
              </a:rPr>
              <a:t>, o </a:t>
            </a:r>
            <a:r>
              <a:rPr lang="en-US" sz="4400" dirty="0">
                <a:latin typeface="Baskerville Old Face" panose="02020602080505020303" pitchFamily="18" charset="0"/>
              </a:rPr>
              <a:t>analista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esta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simplesmente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oferecendo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suas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próprias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associações</a:t>
            </a:r>
            <a:r>
              <a:rPr lang="en-US" sz="4400" dirty="0">
                <a:latin typeface="Baskerville Old Face" panose="02020602080505020303" pitchFamily="18" charset="0"/>
              </a:rPr>
              <a:t>. Se o </a:t>
            </a:r>
            <a:r>
              <a:rPr lang="en-US" sz="4400" dirty="0">
                <a:latin typeface="Baskerville Old Face" panose="02020602080505020303" pitchFamily="18" charset="0"/>
              </a:rPr>
              <a:t>analista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deseja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evitar</a:t>
            </a:r>
            <a:r>
              <a:rPr lang="en-US" sz="4400" dirty="0">
                <a:latin typeface="Baskerville Old Face" panose="02020602080505020303" pitchFamily="18" charset="0"/>
              </a:rPr>
              <a:t> a </a:t>
            </a:r>
            <a:r>
              <a:rPr lang="en-US" sz="4400" dirty="0">
                <a:latin typeface="Baskerville Old Face" panose="02020602080505020303" pitchFamily="18" charset="0"/>
              </a:rPr>
              <a:t>prática</a:t>
            </a:r>
            <a:r>
              <a:rPr lang="en-US" sz="4400" dirty="0">
                <a:latin typeface="Baskerville Old Face" panose="02020602080505020303" pitchFamily="18" charset="0"/>
              </a:rPr>
              <a:t> de “</a:t>
            </a:r>
            <a:r>
              <a:rPr lang="en-US" sz="4400" dirty="0">
                <a:latin typeface="Baskerville Old Face" panose="02020602080505020303" pitchFamily="18" charset="0"/>
              </a:rPr>
              <a:t>análise</a:t>
            </a:r>
            <a:r>
              <a:rPr lang="en-US" sz="4400" dirty="0">
                <a:latin typeface="Baskerville Old Face" panose="02020602080505020303" pitchFamily="18" charset="0"/>
              </a:rPr>
              <a:t> selvage”, o </a:t>
            </a:r>
            <a:r>
              <a:rPr lang="en-US" sz="4400" dirty="0">
                <a:latin typeface="Baskerville Old Face" panose="02020602080505020303" pitchFamily="18" charset="0"/>
              </a:rPr>
              <a:t>foco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trabalho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deve</a:t>
            </a:r>
            <a:r>
              <a:rPr lang="en-US" sz="4400" dirty="0">
                <a:latin typeface="Baskerville Old Face" panose="02020602080505020303" pitchFamily="18" charset="0"/>
              </a:rPr>
              <a:t> </a:t>
            </a:r>
            <a:r>
              <a:rPr lang="en-US" sz="4400" dirty="0">
                <a:latin typeface="Baskerville Old Face" panose="02020602080505020303" pitchFamily="18" charset="0"/>
              </a:rPr>
              <a:t>ser</a:t>
            </a:r>
            <a:r>
              <a:rPr lang="en-US" sz="4400" dirty="0">
                <a:latin typeface="Baskerville Old Face" panose="02020602080505020303" pitchFamily="18" charset="0"/>
              </a:rPr>
              <a:t> o </a:t>
            </a:r>
            <a:r>
              <a:rPr lang="en-US" sz="4400" dirty="0">
                <a:latin typeface="Baskerville Old Face" panose="02020602080505020303" pitchFamily="18" charset="0"/>
              </a:rPr>
              <a:t>inconsciente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paciente</a:t>
            </a:r>
            <a:r>
              <a:rPr lang="en-US" sz="4400" dirty="0">
                <a:latin typeface="Baskerville Old Face" panose="02020602080505020303" pitchFamily="18" charset="0"/>
              </a:rPr>
              <a:t>, e </a:t>
            </a:r>
            <a:r>
              <a:rPr lang="en-US" sz="4400" dirty="0">
                <a:latin typeface="Baskerville Old Face" panose="02020602080505020303" pitchFamily="18" charset="0"/>
              </a:rPr>
              <a:t>não</a:t>
            </a:r>
            <a:r>
              <a:rPr lang="en-US" sz="4400" dirty="0">
                <a:latin typeface="Baskerville Old Face" panose="02020602080505020303" pitchFamily="18" charset="0"/>
              </a:rPr>
              <a:t> do </a:t>
            </a:r>
            <a:r>
              <a:rPr lang="en-US" sz="4400" dirty="0">
                <a:latin typeface="Baskerville Old Face" panose="02020602080505020303" pitchFamily="18" charset="0"/>
              </a:rPr>
              <a:t>analista</a:t>
            </a:r>
            <a:r>
              <a:rPr lang="en-US" sz="4400" dirty="0">
                <a:latin typeface="Baskerville Old Face" panose="02020602080505020303" pitchFamily="18" charset="0"/>
              </a:rPr>
              <a:t>.</a:t>
            </a:r>
            <a:endParaRPr lang="pt-BR" sz="4400" dirty="0">
              <a:latin typeface="Baskerville Old Face" panose="02020602080505020303" pitchFamily="18" charset="0"/>
            </a:endParaRP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01776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116632"/>
            <a:ext cx="8077200" cy="648072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sz="3400" dirty="0">
                <a:latin typeface="Baskerville Old Face" panose="02020602080505020303" pitchFamily="18" charset="0"/>
              </a:rPr>
              <a:t>Pareceu</a:t>
            </a:r>
            <a:r>
              <a:rPr lang="en-US" sz="3400" dirty="0">
                <a:latin typeface="Baskerville Old Face" panose="02020602080505020303" pitchFamily="18" charset="0"/>
              </a:rPr>
              <a:t>-me </a:t>
            </a:r>
            <a:r>
              <a:rPr lang="en-US" sz="3400" dirty="0">
                <a:latin typeface="Baskerville Old Face" panose="02020602080505020303" pitchFamily="18" charset="0"/>
              </a:rPr>
              <a:t>cada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vez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mais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importante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suplementar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esse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ponto</a:t>
            </a:r>
            <a:r>
              <a:rPr lang="en-US" sz="3400" dirty="0">
                <a:latin typeface="Baskerville Old Face" panose="02020602080505020303" pitchFamily="18" charset="0"/>
              </a:rPr>
              <a:t> de vista com a </a:t>
            </a:r>
            <a:r>
              <a:rPr lang="en-US" sz="3400" dirty="0">
                <a:latin typeface="Baskerville Old Face" panose="02020602080505020303" pitchFamily="18" charset="0"/>
              </a:rPr>
              <a:t>perspectiva</a:t>
            </a:r>
            <a:r>
              <a:rPr lang="en-US" sz="3400" dirty="0">
                <a:latin typeface="Baskerville Old Face" panose="02020602080505020303" pitchFamily="18" charset="0"/>
              </a:rPr>
              <a:t> que </a:t>
            </a:r>
            <a:r>
              <a:rPr lang="en-US" sz="3400" dirty="0">
                <a:latin typeface="Baskerville Old Face" panose="02020602080505020303" pitchFamily="18" charset="0"/>
              </a:rPr>
              <a:t>considera</a:t>
            </a:r>
            <a:r>
              <a:rPr lang="en-US" sz="3400" dirty="0">
                <a:latin typeface="Baskerville Old Face" panose="02020602080505020303" pitchFamily="18" charset="0"/>
              </a:rPr>
              <a:t> a </a:t>
            </a:r>
            <a:r>
              <a:rPr lang="en-US" sz="3400" dirty="0">
                <a:latin typeface="Baskerville Old Face" panose="02020602080505020303" pitchFamily="18" charset="0"/>
              </a:rPr>
              <a:t>análise</a:t>
            </a:r>
            <a:r>
              <a:rPr lang="en-US" sz="3400" dirty="0">
                <a:latin typeface="Baskerville Old Face" panose="02020602080505020303" pitchFamily="18" charset="0"/>
              </a:rPr>
              <a:t> de </a:t>
            </a:r>
            <a:r>
              <a:rPr lang="en-US" sz="3400" dirty="0">
                <a:latin typeface="Baskerville Old Face" panose="02020602080505020303" pitchFamily="18" charset="0"/>
              </a:rPr>
              <a:t>sonhos</a:t>
            </a:r>
            <a:r>
              <a:rPr lang="en-US" sz="3400" dirty="0">
                <a:latin typeface="Baskerville Old Face" panose="02020602080505020303" pitchFamily="18" charset="0"/>
              </a:rPr>
              <a:t> no </a:t>
            </a:r>
            <a:r>
              <a:rPr lang="en-US" sz="3400" dirty="0">
                <a:latin typeface="Baskerville Old Face" panose="02020602080505020303" pitchFamily="18" charset="0"/>
              </a:rPr>
              <a:t>contexto</a:t>
            </a:r>
            <a:r>
              <a:rPr lang="en-US" sz="3400" dirty="0">
                <a:latin typeface="Baskerville Old Face" panose="02020602080505020303" pitchFamily="18" charset="0"/>
              </a:rPr>
              <a:t> de </a:t>
            </a:r>
            <a:r>
              <a:rPr lang="en-US" sz="3400" dirty="0">
                <a:latin typeface="Baskerville Old Face" panose="02020602080505020303" pitchFamily="18" charset="0"/>
              </a:rPr>
              <a:t>sua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compreensão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como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evento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analítico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intersubjetivo</a:t>
            </a:r>
            <a:r>
              <a:rPr lang="en-US" sz="3400" dirty="0">
                <a:latin typeface="Baskerville Old Face" panose="02020602080505020303" pitchFamily="18" charset="0"/>
              </a:rPr>
              <a:t>. </a:t>
            </a:r>
            <a:r>
              <a:rPr lang="en-US" sz="3400" dirty="0">
                <a:latin typeface="Baskerville Old Face" panose="02020602080505020303" pitchFamily="18" charset="0"/>
              </a:rPr>
              <a:t>Busco</a:t>
            </a:r>
            <a:r>
              <a:rPr lang="en-US" sz="3400" dirty="0">
                <a:latin typeface="Baskerville Old Face" panose="02020602080505020303" pitchFamily="18" charset="0"/>
              </a:rPr>
              <a:t> explorer as </a:t>
            </a:r>
            <a:r>
              <a:rPr lang="en-US" sz="3400" dirty="0">
                <a:latin typeface="Baskerville Old Face" panose="02020602080505020303" pitchFamily="18" charset="0"/>
              </a:rPr>
              <a:t>implicações</a:t>
            </a:r>
            <a:r>
              <a:rPr lang="en-US" sz="3400" dirty="0">
                <a:latin typeface="Baskerville Old Face" panose="02020602080505020303" pitchFamily="18" charset="0"/>
              </a:rPr>
              <a:t> da </a:t>
            </a:r>
            <a:r>
              <a:rPr lang="en-US" sz="3400" dirty="0">
                <a:latin typeface="Baskerville Old Face" panose="02020602080505020303" pitchFamily="18" charset="0"/>
              </a:rPr>
              <a:t>ideia</a:t>
            </a:r>
            <a:r>
              <a:rPr lang="en-US" sz="3400" dirty="0">
                <a:latin typeface="Baskerville Old Face" panose="02020602080505020303" pitchFamily="18" charset="0"/>
              </a:rPr>
              <a:t> de que o </a:t>
            </a:r>
            <a:r>
              <a:rPr lang="en-US" sz="3400" dirty="0">
                <a:latin typeface="Baskerville Old Face" panose="02020602080505020303" pitchFamily="18" charset="0"/>
              </a:rPr>
              <a:t>sonho</a:t>
            </a:r>
            <a:r>
              <a:rPr lang="en-US" sz="3400" dirty="0">
                <a:latin typeface="Baskerville Old Face" panose="02020602080505020303" pitchFamily="18" charset="0"/>
              </a:rPr>
              <a:t>, </a:t>
            </a:r>
            <a:r>
              <a:rPr lang="en-US" sz="3400" dirty="0">
                <a:latin typeface="Baskerville Old Face" panose="02020602080505020303" pitchFamily="18" charset="0"/>
              </a:rPr>
              <a:t>sonhado</a:t>
            </a:r>
            <a:r>
              <a:rPr lang="en-US" sz="3400" dirty="0">
                <a:latin typeface="Baskerville Old Face" panose="02020602080505020303" pitchFamily="18" charset="0"/>
              </a:rPr>
              <a:t> no </a:t>
            </a:r>
            <a:r>
              <a:rPr lang="en-US" sz="3400" dirty="0">
                <a:latin typeface="Baskerville Old Face" panose="02020602080505020303" pitchFamily="18" charset="0"/>
              </a:rPr>
              <a:t>decorrer</a:t>
            </a:r>
            <a:r>
              <a:rPr lang="en-US" sz="3400" dirty="0">
                <a:latin typeface="Baskerville Old Face" panose="02020602080505020303" pitchFamily="18" charset="0"/>
              </a:rPr>
              <a:t> da </a:t>
            </a:r>
            <a:r>
              <a:rPr lang="en-US" sz="3400" dirty="0">
                <a:latin typeface="Baskerville Old Face" panose="02020602080505020303" pitchFamily="18" charset="0"/>
              </a:rPr>
              <a:t>análise</a:t>
            </a:r>
            <a:r>
              <a:rPr lang="en-US" sz="3400" dirty="0">
                <a:latin typeface="Baskerville Old Face" panose="02020602080505020303" pitchFamily="18" charset="0"/>
              </a:rPr>
              <a:t>, </a:t>
            </a:r>
            <a:r>
              <a:rPr lang="en-US" sz="3400" dirty="0">
                <a:latin typeface="Baskerville Old Face" panose="02020602080505020303" pitchFamily="18" charset="0"/>
              </a:rPr>
              <a:t>representa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uma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manifestação</a:t>
            </a:r>
            <a:r>
              <a:rPr lang="en-US" sz="3400" dirty="0">
                <a:latin typeface="Baskerville Old Face" panose="02020602080505020303" pitchFamily="18" charset="0"/>
              </a:rPr>
              <a:t> do </a:t>
            </a:r>
            <a:r>
              <a:rPr lang="en-US" sz="3400" dirty="0">
                <a:latin typeface="Baskerville Old Face" panose="02020602080505020303" pitchFamily="18" charset="0"/>
              </a:rPr>
              <a:t>terceiro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 smtClean="0">
                <a:latin typeface="Baskerville Old Face" panose="02020602080505020303" pitchFamily="18" charset="0"/>
              </a:rPr>
              <a:t>analítico</a:t>
            </a:r>
            <a:r>
              <a:rPr lang="en-US" sz="3400" dirty="0" smtClean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intersubjetivo</a:t>
            </a:r>
            <a:r>
              <a:rPr lang="en-US" sz="3400" dirty="0">
                <a:latin typeface="Baskerville Old Face" panose="02020602080505020303" pitchFamily="18" charset="0"/>
              </a:rPr>
              <a:t>.</a:t>
            </a:r>
            <a:endParaRPr lang="pt-BR" sz="34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3400" dirty="0">
                <a:latin typeface="Baskerville Old Face" panose="02020602080505020303" pitchFamily="18" charset="0"/>
              </a:rPr>
              <a:t> </a:t>
            </a:r>
            <a:endParaRPr lang="pt-BR" sz="34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3400" dirty="0">
                <a:latin typeface="Baskerville Old Face" panose="02020602080505020303" pitchFamily="18" charset="0"/>
              </a:rPr>
              <a:t>Talvez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seja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mais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exato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conceber</a:t>
            </a:r>
            <a:r>
              <a:rPr lang="en-US" sz="3400" dirty="0">
                <a:latin typeface="Baskerville Old Face" panose="02020602080505020303" pitchFamily="18" charset="0"/>
              </a:rPr>
              <a:t> o </a:t>
            </a:r>
            <a:r>
              <a:rPr lang="en-US" sz="3400" dirty="0">
                <a:latin typeface="Baskerville Old Face" panose="02020602080505020303" pitchFamily="18" charset="0"/>
              </a:rPr>
              <a:t>sonho</a:t>
            </a:r>
            <a:r>
              <a:rPr lang="en-US" sz="3400" dirty="0">
                <a:latin typeface="Baskerville Old Face" panose="02020602080505020303" pitchFamily="18" charset="0"/>
              </a:rPr>
              <a:t> do </a:t>
            </a:r>
            <a:r>
              <a:rPr lang="en-US" sz="3400" dirty="0">
                <a:latin typeface="Baskerville Old Face" panose="02020602080505020303" pitchFamily="18" charset="0"/>
              </a:rPr>
              <a:t>paciente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como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algo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gerado</a:t>
            </a:r>
            <a:r>
              <a:rPr lang="en-US" sz="3400" dirty="0">
                <a:latin typeface="Baskerville Old Face" panose="02020602080505020303" pitchFamily="18" charset="0"/>
              </a:rPr>
              <a:t> no </a:t>
            </a:r>
            <a:r>
              <a:rPr lang="en-US" sz="3400" dirty="0">
                <a:latin typeface="Baskerville Old Face" panose="02020602080505020303" pitchFamily="18" charset="0"/>
              </a:rPr>
              <a:t>contexto</a:t>
            </a:r>
            <a:r>
              <a:rPr lang="en-US" sz="3400" dirty="0">
                <a:latin typeface="Baskerville Old Face" panose="02020602080505020303" pitchFamily="18" charset="0"/>
              </a:rPr>
              <a:t> de ma </a:t>
            </a:r>
            <a:r>
              <a:rPr lang="en-US" sz="3400" dirty="0">
                <a:latin typeface="Baskerville Old Face" panose="02020602080505020303" pitchFamily="18" charset="0"/>
              </a:rPr>
              <a:t>análise</a:t>
            </a:r>
            <a:r>
              <a:rPr lang="en-US" sz="3400" dirty="0">
                <a:latin typeface="Baskerville Old Face" panose="02020602080505020303" pitchFamily="18" charset="0"/>
              </a:rPr>
              <a:t> (com </a:t>
            </a:r>
            <a:r>
              <a:rPr lang="en-US" sz="3400" dirty="0">
                <a:latin typeface="Baskerville Old Face" panose="02020602080505020303" pitchFamily="18" charset="0"/>
              </a:rPr>
              <a:t>sua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própria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história</a:t>
            </a:r>
            <a:r>
              <a:rPr lang="en-US" sz="3400" dirty="0">
                <a:latin typeface="Baskerville Old Face" panose="02020602080505020303" pitchFamily="18" charset="0"/>
              </a:rPr>
              <a:t>) que </a:t>
            </a:r>
            <a:r>
              <a:rPr lang="en-US" sz="3400" dirty="0">
                <a:latin typeface="Baskerville Old Face" panose="02020602080505020303" pitchFamily="18" charset="0"/>
              </a:rPr>
              <a:t>consiste</a:t>
            </a:r>
            <a:r>
              <a:rPr lang="en-US" sz="3400" dirty="0">
                <a:latin typeface="Baskerville Old Face" panose="02020602080505020303" pitchFamily="18" charset="0"/>
              </a:rPr>
              <a:t> do </a:t>
            </a:r>
            <a:r>
              <a:rPr lang="en-US" sz="3400" dirty="0">
                <a:latin typeface="Baskerville Old Face" panose="02020602080505020303" pitchFamily="18" charset="0"/>
              </a:rPr>
              <a:t>interjogo</a:t>
            </a:r>
            <a:r>
              <a:rPr lang="en-US" sz="3400" dirty="0">
                <a:latin typeface="Baskerville Old Face" panose="02020602080505020303" pitchFamily="18" charset="0"/>
              </a:rPr>
              <a:t> do </a:t>
            </a:r>
            <a:r>
              <a:rPr lang="en-US" sz="3400" dirty="0">
                <a:latin typeface="Baskerville Old Face" panose="02020602080505020303" pitchFamily="18" charset="0"/>
              </a:rPr>
              <a:t>analista</a:t>
            </a:r>
            <a:r>
              <a:rPr lang="en-US" sz="3400" dirty="0">
                <a:latin typeface="Baskerville Old Face" panose="02020602080505020303" pitchFamily="18" charset="0"/>
              </a:rPr>
              <a:t>, do </a:t>
            </a:r>
            <a:r>
              <a:rPr lang="en-US" sz="3400" dirty="0">
                <a:latin typeface="Baskerville Old Face" panose="02020602080505020303" pitchFamily="18" charset="0"/>
              </a:rPr>
              <a:t>analisando</a:t>
            </a:r>
            <a:r>
              <a:rPr lang="en-US" sz="3400" dirty="0">
                <a:latin typeface="Baskerville Old Face" panose="02020602080505020303" pitchFamily="18" charset="0"/>
              </a:rPr>
              <a:t> e do </a:t>
            </a:r>
            <a:r>
              <a:rPr lang="en-US" sz="3400" dirty="0">
                <a:latin typeface="Baskerville Old Face" panose="02020602080505020303" pitchFamily="18" charset="0"/>
              </a:rPr>
              <a:t>terceiro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analítico</a:t>
            </a:r>
            <a:r>
              <a:rPr lang="en-US" sz="3400" dirty="0">
                <a:latin typeface="Baskerville Old Face" panose="02020602080505020303" pitchFamily="18" charset="0"/>
              </a:rPr>
              <a:t> e, </a:t>
            </a:r>
            <a:r>
              <a:rPr lang="en-US" sz="3400" dirty="0">
                <a:latin typeface="Baskerville Old Face" panose="02020602080505020303" pitchFamily="18" charset="0"/>
              </a:rPr>
              <a:t>portanto</a:t>
            </a:r>
            <a:r>
              <a:rPr lang="en-US" sz="3400" dirty="0">
                <a:latin typeface="Baskerville Old Face" panose="02020602080505020303" pitchFamily="18" charset="0"/>
              </a:rPr>
              <a:t>, </a:t>
            </a:r>
            <a:r>
              <a:rPr lang="en-US" sz="3400" dirty="0">
                <a:latin typeface="Baskerville Old Face" panose="02020602080505020303" pitchFamily="18" charset="0"/>
              </a:rPr>
              <a:t>não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mais</a:t>
            </a:r>
            <a:r>
              <a:rPr lang="en-US" sz="3400" dirty="0">
                <a:latin typeface="Baskerville Old Face" panose="02020602080505020303" pitchFamily="18" charset="0"/>
              </a:rPr>
              <a:t> considerer o </a:t>
            </a:r>
            <a:r>
              <a:rPr lang="en-US" sz="3400" dirty="0">
                <a:latin typeface="Baskerville Old Face" panose="02020602080505020303" pitchFamily="18" charset="0"/>
              </a:rPr>
              <a:t>sonho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como</a:t>
            </a:r>
            <a:r>
              <a:rPr lang="en-US" sz="3400" dirty="0">
                <a:latin typeface="Baskerville Old Face" panose="02020602080505020303" pitchFamily="18" charset="0"/>
              </a:rPr>
              <a:t>, </a:t>
            </a:r>
            <a:r>
              <a:rPr lang="en-US" sz="3400" dirty="0">
                <a:latin typeface="Baskerville Old Face" panose="02020602080505020303" pitchFamily="18" charset="0"/>
              </a:rPr>
              <a:t>simplesmente</a:t>
            </a:r>
            <a:r>
              <a:rPr lang="en-US" sz="3400" dirty="0">
                <a:latin typeface="Baskerville Old Face" panose="02020602080505020303" pitchFamily="18" charset="0"/>
              </a:rPr>
              <a:t>, “o </a:t>
            </a:r>
            <a:r>
              <a:rPr lang="en-US" sz="3400" dirty="0">
                <a:latin typeface="Baskerville Old Face" panose="02020602080505020303" pitchFamily="18" charset="0"/>
              </a:rPr>
              <a:t>sonho</a:t>
            </a:r>
            <a:r>
              <a:rPr lang="en-US" sz="3400" dirty="0">
                <a:latin typeface="Baskerville Old Face" panose="02020602080505020303" pitchFamily="18" charset="0"/>
              </a:rPr>
              <a:t> do </a:t>
            </a:r>
            <a:r>
              <a:rPr lang="en-US" sz="3400" dirty="0">
                <a:latin typeface="Baskerville Old Face" panose="02020602080505020303" pitchFamily="18" charset="0"/>
              </a:rPr>
              <a:t>paciente</a:t>
            </a:r>
            <a:r>
              <a:rPr lang="en-US" sz="3400" dirty="0">
                <a:latin typeface="Baskerville Old Face" panose="02020602080505020303" pitchFamily="18" charset="0"/>
              </a:rPr>
              <a:t>”.</a:t>
            </a:r>
            <a:endParaRPr lang="pt-BR" sz="34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3400" dirty="0">
                <a:latin typeface="Baskerville Old Face" panose="02020602080505020303" pitchFamily="18" charset="0"/>
              </a:rPr>
              <a:t> </a:t>
            </a:r>
            <a:endParaRPr lang="pt-BR" sz="34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3400" dirty="0">
                <a:latin typeface="Baskerville Old Face" panose="02020602080505020303" pitchFamily="18" charset="0"/>
              </a:rPr>
              <a:t>Quando</a:t>
            </a:r>
            <a:r>
              <a:rPr lang="en-US" sz="3400" dirty="0">
                <a:latin typeface="Baskerville Old Face" panose="02020602080505020303" pitchFamily="18" charset="0"/>
              </a:rPr>
              <a:t> um </a:t>
            </a:r>
            <a:r>
              <a:rPr lang="en-US" sz="3400" dirty="0">
                <a:latin typeface="Baskerville Old Face" panose="02020602080505020303" pitchFamily="18" charset="0"/>
              </a:rPr>
              <a:t>paciente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começa</a:t>
            </a:r>
            <a:r>
              <a:rPr lang="en-US" sz="3400" dirty="0">
                <a:latin typeface="Baskerville Old Face" panose="02020602080505020303" pitchFamily="18" charset="0"/>
              </a:rPr>
              <a:t> a </a:t>
            </a:r>
            <a:r>
              <a:rPr lang="en-US" sz="3400" dirty="0">
                <a:latin typeface="Baskerville Old Face" panose="02020602080505020303" pitchFamily="18" charset="0"/>
              </a:rPr>
              <a:t>análise</a:t>
            </a:r>
            <a:r>
              <a:rPr lang="en-US" sz="3400" dirty="0">
                <a:latin typeface="Baskerville Old Face" panose="02020602080505020303" pitchFamily="18" charset="0"/>
              </a:rPr>
              <a:t>, o </a:t>
            </a:r>
            <a:r>
              <a:rPr lang="en-US" sz="3400" dirty="0">
                <a:latin typeface="Baskerville Old Face" panose="02020602080505020303" pitchFamily="18" charset="0"/>
              </a:rPr>
              <a:t>modo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pelo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qual</a:t>
            </a:r>
            <a:r>
              <a:rPr lang="en-US" sz="3400" dirty="0">
                <a:latin typeface="Baskerville Old Face" panose="02020602080505020303" pitchFamily="18" charset="0"/>
              </a:rPr>
              <a:t> o </a:t>
            </a:r>
            <a:r>
              <a:rPr lang="en-US" sz="3400" dirty="0">
                <a:latin typeface="Baskerville Old Face" panose="02020602080505020303" pitchFamily="18" charset="0"/>
              </a:rPr>
              <a:t>analisando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vivencia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sua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mente</a:t>
            </a:r>
            <a:r>
              <a:rPr lang="en-US" sz="3400" dirty="0">
                <a:latin typeface="Baskerville Old Face" panose="02020602080505020303" pitchFamily="18" charset="0"/>
              </a:rPr>
              <a:t> (o </a:t>
            </a:r>
            <a:r>
              <a:rPr lang="en-US" sz="3400" dirty="0">
                <a:latin typeface="Baskerville Old Face" panose="02020602080505020303" pitchFamily="18" charset="0"/>
              </a:rPr>
              <a:t>lócus</a:t>
            </a:r>
            <a:r>
              <a:rPr lang="en-US" sz="3400" dirty="0">
                <a:latin typeface="Baskerville Old Face" panose="02020602080505020303" pitchFamily="18" charset="0"/>
              </a:rPr>
              <a:t> da </a:t>
            </a:r>
            <a:r>
              <a:rPr lang="en-US" sz="3400" dirty="0">
                <a:latin typeface="Baskerville Old Face" panose="02020602080505020303" pitchFamily="18" charset="0"/>
              </a:rPr>
              <a:t>sua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vida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psicológica</a:t>
            </a:r>
            <a:r>
              <a:rPr lang="en-US" sz="3400" dirty="0">
                <a:latin typeface="Baskerville Old Face" panose="02020602080505020303" pitchFamily="18" charset="0"/>
              </a:rPr>
              <a:t> e, </a:t>
            </a:r>
            <a:r>
              <a:rPr lang="en-US" sz="3400" dirty="0">
                <a:latin typeface="Baskerville Old Face" panose="02020602080505020303" pitchFamily="18" charset="0"/>
              </a:rPr>
              <a:t>até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certo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ponto</a:t>
            </a:r>
            <a:r>
              <a:rPr lang="en-US" sz="3400" dirty="0">
                <a:latin typeface="Baskerville Old Face" panose="02020602080505020303" pitchFamily="18" charset="0"/>
              </a:rPr>
              <a:t> “o </a:t>
            </a:r>
            <a:r>
              <a:rPr lang="en-US" sz="3400" dirty="0">
                <a:latin typeface="Baskerville Old Face" panose="02020602080505020303" pitchFamily="18" charset="0"/>
              </a:rPr>
              <a:t>lugar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onde</a:t>
            </a:r>
            <a:r>
              <a:rPr lang="en-US" sz="3400" dirty="0">
                <a:latin typeface="Baskerville Old Face" panose="02020602080505020303" pitchFamily="18" charset="0"/>
              </a:rPr>
              <a:t> vive” (Winnicott, 1971c) e se </a:t>
            </a:r>
            <a:r>
              <a:rPr lang="en-US" sz="3400" dirty="0">
                <a:latin typeface="Baskerville Old Face" panose="02020602080505020303" pitchFamily="18" charset="0"/>
              </a:rPr>
              <a:t>torna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mais</a:t>
            </a:r>
            <a:r>
              <a:rPr lang="en-US" sz="3400" dirty="0">
                <a:latin typeface="Baskerville Old Face" panose="02020602080505020303" pitchFamily="18" charset="0"/>
              </a:rPr>
              <a:t> e </a:t>
            </a:r>
            <a:r>
              <a:rPr lang="en-US" sz="3400" dirty="0">
                <a:latin typeface="Baskerville Old Face" panose="02020602080505020303" pitchFamily="18" charset="0"/>
              </a:rPr>
              <a:t>mais</a:t>
            </a:r>
            <a:r>
              <a:rPr lang="en-US" sz="3400" dirty="0">
                <a:latin typeface="Baskerville Old Face" panose="02020602080505020303" pitchFamily="18" charset="0"/>
              </a:rPr>
              <a:t> “</a:t>
            </a:r>
            <a:r>
              <a:rPr lang="en-US" sz="3400" dirty="0">
                <a:latin typeface="Baskerville Old Face" panose="02020602080505020303" pitchFamily="18" charset="0"/>
              </a:rPr>
              <a:t>localizado</a:t>
            </a:r>
            <a:r>
              <a:rPr lang="en-US" sz="3400" dirty="0">
                <a:latin typeface="Baskerville Old Face" panose="02020602080505020303" pitchFamily="18" charset="0"/>
              </a:rPr>
              <a:t>” (no </a:t>
            </a:r>
            <a:r>
              <a:rPr lang="en-US" sz="3400" dirty="0">
                <a:latin typeface="Baskerville Old Face" panose="02020602080505020303" pitchFamily="18" charset="0"/>
              </a:rPr>
              <a:t>sentido</a:t>
            </a:r>
            <a:r>
              <a:rPr lang="en-US" sz="3400" dirty="0">
                <a:latin typeface="Baskerville Old Face" panose="02020602080505020303" pitchFamily="18" charset="0"/>
              </a:rPr>
              <a:t> de </a:t>
            </a:r>
            <a:r>
              <a:rPr lang="en-US" sz="3400" dirty="0">
                <a:latin typeface="Baskerville Old Face" panose="02020602080505020303" pitchFamily="18" charset="0"/>
              </a:rPr>
              <a:t>sentimentos</a:t>
            </a:r>
            <a:r>
              <a:rPr lang="en-US" sz="3400" dirty="0">
                <a:latin typeface="Baskerville Old Face" panose="02020602080505020303" pitchFamily="18" charset="0"/>
              </a:rPr>
              <a:t>) no </a:t>
            </a:r>
            <a:r>
              <a:rPr lang="en-US" sz="3400" dirty="0">
                <a:latin typeface="Baskerville Old Face" panose="02020602080505020303" pitchFamily="18" charset="0"/>
              </a:rPr>
              <a:t>espaço</a:t>
            </a:r>
            <a:r>
              <a:rPr lang="en-US" sz="3400" dirty="0">
                <a:latin typeface="Baskerville Old Face" panose="02020602080505020303" pitchFamily="18" charset="0"/>
              </a:rPr>
              <a:t> entre </a:t>
            </a:r>
            <a:r>
              <a:rPr lang="en-US" sz="3400" dirty="0">
                <a:latin typeface="Baskerville Old Face" panose="02020602080505020303" pitchFamily="18" charset="0"/>
              </a:rPr>
              <a:t>analista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analisando</a:t>
            </a:r>
            <a:r>
              <a:rPr lang="en-US" sz="3400" dirty="0">
                <a:latin typeface="Baskerville Old Face" panose="02020602080505020303" pitchFamily="18" charset="0"/>
              </a:rPr>
              <a:t>. É </a:t>
            </a:r>
            <a:r>
              <a:rPr lang="en-US" sz="3400" dirty="0">
                <a:latin typeface="Baskerville Old Face" panose="02020602080505020303" pitchFamily="18" charset="0"/>
              </a:rPr>
              <a:t>uma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mente</a:t>
            </a:r>
            <a:r>
              <a:rPr lang="en-US" sz="3400" dirty="0">
                <a:latin typeface="Baskerville Old Face" panose="02020602080505020303" pitchFamily="18" charset="0"/>
              </a:rPr>
              <a:t> que, de </a:t>
            </a:r>
            <a:r>
              <a:rPr lang="en-US" sz="3400" dirty="0">
                <a:latin typeface="Baskerville Old Face" panose="02020602080505020303" pitchFamily="18" charset="0"/>
              </a:rPr>
              <a:t>certa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maneira</a:t>
            </a:r>
            <a:r>
              <a:rPr lang="en-US" sz="3400" dirty="0">
                <a:latin typeface="Baskerville Old Face" panose="02020602080505020303" pitchFamily="18" charset="0"/>
              </a:rPr>
              <a:t>, é </a:t>
            </a:r>
            <a:r>
              <a:rPr lang="en-US" sz="3400" dirty="0">
                <a:latin typeface="Baskerville Old Face" panose="02020602080505020303" pitchFamily="18" charset="0"/>
              </a:rPr>
              <a:t>criação</a:t>
            </a:r>
            <a:r>
              <a:rPr lang="en-US" sz="3400" dirty="0">
                <a:latin typeface="Baskerville Old Face" panose="02020602080505020303" pitchFamily="18" charset="0"/>
              </a:rPr>
              <a:t> de </a:t>
            </a:r>
            <a:r>
              <a:rPr lang="en-US" sz="3400" dirty="0">
                <a:latin typeface="Baskerville Old Face" panose="02020602080505020303" pitchFamily="18" charset="0"/>
              </a:rPr>
              <a:t>duas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pessoas</a:t>
            </a:r>
            <a:r>
              <a:rPr lang="en-US" sz="3400" dirty="0">
                <a:latin typeface="Baskerville Old Face" panose="02020602080505020303" pitchFamily="18" charset="0"/>
              </a:rPr>
              <a:t> e, </a:t>
            </a:r>
            <a:r>
              <a:rPr lang="en-US" sz="3400" dirty="0">
                <a:latin typeface="Baskerville Old Face" panose="02020602080505020303" pitchFamily="18" charset="0"/>
              </a:rPr>
              <a:t>ainda</a:t>
            </a:r>
            <a:r>
              <a:rPr lang="en-US" sz="3400" dirty="0">
                <a:latin typeface="Baskerville Old Face" panose="02020602080505020303" pitchFamily="18" charset="0"/>
              </a:rPr>
              <a:t> </a:t>
            </a:r>
            <a:r>
              <a:rPr lang="en-US" sz="3400" dirty="0">
                <a:latin typeface="Baskerville Old Face" panose="02020602080505020303" pitchFamily="18" charset="0"/>
              </a:rPr>
              <a:t>assim</a:t>
            </a:r>
            <a:r>
              <a:rPr lang="en-US" sz="3400" dirty="0">
                <a:latin typeface="Baskerville Old Face" panose="02020602080505020303" pitchFamily="18" charset="0"/>
              </a:rPr>
              <a:t>, é </a:t>
            </a:r>
            <a:r>
              <a:rPr lang="en-US" sz="3400" dirty="0">
                <a:latin typeface="Baskerville Old Face" panose="02020602080505020303" pitchFamily="18" charset="0"/>
              </a:rPr>
              <a:t>mente</a:t>
            </a:r>
            <a:r>
              <a:rPr lang="en-US" sz="3400" dirty="0">
                <a:latin typeface="Baskerville Old Face" panose="02020602080505020303" pitchFamily="18" charset="0"/>
              </a:rPr>
              <a:t>/</a:t>
            </a:r>
            <a:r>
              <a:rPr lang="en-US" sz="3400" dirty="0">
                <a:latin typeface="Baskerville Old Face" panose="02020602080505020303" pitchFamily="18" charset="0"/>
              </a:rPr>
              <a:t>corpo</a:t>
            </a:r>
            <a:r>
              <a:rPr lang="en-US" sz="3400" dirty="0">
                <a:latin typeface="Baskerville Old Face" panose="02020602080505020303" pitchFamily="18" charset="0"/>
              </a:rPr>
              <a:t> de um </a:t>
            </a:r>
            <a:r>
              <a:rPr lang="en-US" sz="3400" dirty="0">
                <a:latin typeface="Baskerville Old Face" panose="02020602080505020303" pitchFamily="18" charset="0"/>
              </a:rPr>
              <a:t>indivíduo</a:t>
            </a:r>
            <a:r>
              <a:rPr lang="en-US" sz="3400" dirty="0">
                <a:latin typeface="Baskerville Old Face" panose="02020602080505020303" pitchFamily="18" charset="0"/>
              </a:rPr>
              <a:t>.</a:t>
            </a:r>
            <a:endParaRPr lang="pt-BR" sz="3400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43964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88640"/>
            <a:ext cx="8532440" cy="619268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Na </a:t>
            </a:r>
            <a:r>
              <a:rPr lang="en-US" dirty="0">
                <a:latin typeface="Baskerville Old Face" panose="02020602080505020303" pitchFamily="18" charset="0"/>
              </a:rPr>
              <a:t>medida</a:t>
            </a:r>
            <a:r>
              <a:rPr lang="en-US" dirty="0">
                <a:latin typeface="Baskerville Old Face" panose="02020602080505020303" pitchFamily="18" charset="0"/>
              </a:rPr>
              <a:t> em que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geram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sujeito</a:t>
            </a:r>
            <a:r>
              <a:rPr lang="en-US" dirty="0">
                <a:latin typeface="Baskerville Old Face" panose="02020602080505020303" pitchFamily="18" charset="0"/>
              </a:rPr>
              <a:t>, 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mais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adequadamente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descrita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algo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gerado</a:t>
            </a:r>
            <a:r>
              <a:rPr lang="en-US" dirty="0">
                <a:latin typeface="Baskerville Old Face" panose="02020602080505020303" pitchFamily="18" charset="0"/>
              </a:rPr>
              <a:t> em um </a:t>
            </a:r>
            <a:r>
              <a:rPr lang="en-US" dirty="0">
                <a:latin typeface="Baskerville Old Face" panose="02020602080505020303" pitchFamily="18" charset="0"/>
              </a:rPr>
              <a:t>espaço</a:t>
            </a:r>
            <a:r>
              <a:rPr lang="en-US" dirty="0">
                <a:latin typeface="Baskerville Old Face" panose="02020602080505020303" pitchFamily="18" charset="0"/>
              </a:rPr>
              <a:t> mental </a:t>
            </a:r>
            <a:r>
              <a:rPr lang="en-US" dirty="0">
                <a:latin typeface="Baskerville Old Face" panose="02020602080505020303" pitchFamily="18" charset="0"/>
              </a:rPr>
              <a:t>exclusivo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. Um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criado</a:t>
            </a:r>
            <a:r>
              <a:rPr lang="en-US" dirty="0">
                <a:latin typeface="Baskerville Old Face" panose="02020602080505020303" pitchFamily="18" charset="0"/>
              </a:rPr>
              <a:t>, no </a:t>
            </a:r>
            <a:r>
              <a:rPr lang="en-US" dirty="0">
                <a:latin typeface="Baskerville Old Face" panose="02020602080505020303" pitchFamily="18" charset="0"/>
              </a:rPr>
              <a:t>decorrer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>
                <a:latin typeface="Baskerville Old Face" panose="02020602080505020303" pitchFamily="18" charset="0"/>
              </a:rPr>
              <a:t>, é um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 que surge no </a:t>
            </a:r>
            <a:r>
              <a:rPr lang="en-US" dirty="0">
                <a:latin typeface="Baskerville Old Face" panose="02020602080505020303" pitchFamily="18" charset="0"/>
              </a:rPr>
              <a:t>espaço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onírico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e, </a:t>
            </a:r>
            <a:r>
              <a:rPr lang="en-US" dirty="0">
                <a:latin typeface="Baskerville Old Face" panose="02020602080505020303" pitchFamily="18" charset="0"/>
              </a:rPr>
              <a:t>portanto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pode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considerado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 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Visto</a:t>
            </a:r>
            <a:r>
              <a:rPr lang="en-US" dirty="0">
                <a:latin typeface="Baskerville Old Face" panose="02020602080505020303" pitchFamily="18" charset="0"/>
              </a:rPr>
              <a:t> que as </a:t>
            </a:r>
            <a:r>
              <a:rPr lang="en-US" dirty="0">
                <a:latin typeface="Baskerville Old Face" panose="02020602080505020303" pitchFamily="18" charset="0"/>
              </a:rPr>
              <a:t>associações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com 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extraidas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 no e do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elas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menos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importantes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enquanto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fonte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significado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dirty="0">
                <a:latin typeface="Baskerville Old Face" panose="02020602080505020303" pitchFamily="18" charset="0"/>
              </a:rPr>
              <a:t>relação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, do que as </a:t>
            </a:r>
            <a:r>
              <a:rPr lang="en-US" dirty="0">
                <a:latin typeface="Baskerville Old Face" panose="02020602080505020303" pitchFamily="18" charset="0"/>
              </a:rPr>
              <a:t>associações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paciente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Quando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visto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um </a:t>
            </a:r>
            <a:r>
              <a:rPr lang="en-US" dirty="0">
                <a:latin typeface="Baskerville Old Face" panose="02020602080505020303" pitchFamily="18" charset="0"/>
              </a:rPr>
              <a:t>produto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espaço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têm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liberdade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serem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receptivos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fluxo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inconsciente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refletido</a:t>
            </a:r>
            <a:r>
              <a:rPr lang="en-US" dirty="0">
                <a:latin typeface="Baskerville Old Face" panose="02020602080505020303" pitchFamily="18" charset="0"/>
              </a:rPr>
              <a:t> em </a:t>
            </a:r>
            <a:r>
              <a:rPr lang="en-US" dirty="0">
                <a:latin typeface="Baskerville Old Face" panose="02020602080505020303" pitchFamily="18" charset="0"/>
              </a:rPr>
              <a:t>suas</a:t>
            </a:r>
            <a:r>
              <a:rPr lang="en-US" dirty="0">
                <a:latin typeface="Baskerville Old Face" panose="02020602080505020303" pitchFamily="18" charset="0"/>
              </a:rPr>
              <a:t> reveries, em </a:t>
            </a:r>
            <a:r>
              <a:rPr lang="en-US" dirty="0">
                <a:latin typeface="Baskerville Old Face" panose="02020602080505020303" pitchFamily="18" charset="0"/>
              </a:rPr>
              <a:t>suas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vivências</a:t>
            </a:r>
            <a:r>
              <a:rPr lang="en-US" dirty="0">
                <a:latin typeface="Baskerville Old Face" panose="02020602080505020303" pitchFamily="18" charset="0"/>
              </a:rPr>
              <a:t> de “</a:t>
            </a:r>
            <a:r>
              <a:rPr lang="en-US" dirty="0">
                <a:latin typeface="Baskerville Old Face" panose="02020602080505020303" pitchFamily="18" charset="0"/>
              </a:rPr>
              <a:t>simplesmente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escutar</a:t>
            </a:r>
            <a:r>
              <a:rPr lang="en-US" dirty="0">
                <a:latin typeface="Baskerville Old Face" panose="02020602080505020303" pitchFamily="18" charset="0"/>
              </a:rPr>
              <a:t>”.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As reveries (do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do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) </a:t>
            </a:r>
            <a:r>
              <a:rPr lang="en-US" dirty="0">
                <a:latin typeface="Baskerville Old Face" panose="02020602080505020303" pitchFamily="18" charset="0"/>
              </a:rPr>
              <a:t>sirvam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principal </a:t>
            </a:r>
            <a:r>
              <a:rPr lang="en-US" dirty="0">
                <a:latin typeface="Baskerville Old Face" panose="02020602080505020303" pitchFamily="18" charset="0"/>
              </a:rPr>
              <a:t>meio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psicológico</a:t>
            </a:r>
            <a:r>
              <a:rPr lang="en-US" dirty="0">
                <a:latin typeface="Baskerville Old Face" panose="02020602080505020303" pitchFamily="18" charset="0"/>
              </a:rPr>
              <a:t> (e </a:t>
            </a:r>
            <a:r>
              <a:rPr lang="en-US" dirty="0">
                <a:latin typeface="Baskerville Old Face" panose="02020602080505020303" pitchFamily="18" charset="0"/>
              </a:rPr>
              <a:t>psicossomático</a:t>
            </a:r>
            <a:r>
              <a:rPr lang="en-US" dirty="0">
                <a:latin typeface="Baskerville Old Face" panose="02020602080505020303" pitchFamily="18" charset="0"/>
              </a:rPr>
              <a:t>) </a:t>
            </a:r>
            <a:r>
              <a:rPr lang="en-US" dirty="0">
                <a:latin typeface="Baskerville Old Face" panose="02020602080505020303" pitchFamily="18" charset="0"/>
              </a:rPr>
              <a:t>pelo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qual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onírica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processada</a:t>
            </a:r>
            <a:r>
              <a:rPr lang="en-US" dirty="0">
                <a:latin typeface="Baskerville Old Face" panose="02020602080505020303" pitchFamily="18" charset="0"/>
              </a:rPr>
              <a:t> no setting </a:t>
            </a:r>
            <a:r>
              <a:rPr lang="en-US" dirty="0" err="1" smtClean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09940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60648"/>
            <a:ext cx="8077200" cy="659735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utilizar</a:t>
            </a:r>
            <a:r>
              <a:rPr lang="en-US" dirty="0">
                <a:latin typeface="Baskerville Old Face" panose="02020602080505020303" pitchFamily="18" charset="0"/>
              </a:rPr>
              <a:t> a reverie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forma </a:t>
            </a:r>
            <a:r>
              <a:rPr lang="en-US" dirty="0">
                <a:latin typeface="Baskerville Old Face" panose="02020602080505020303" pitchFamily="18" charset="0"/>
              </a:rPr>
              <a:t>ou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modo</a:t>
            </a:r>
            <a:r>
              <a:rPr lang="en-US" dirty="0">
                <a:latin typeface="Baskerville Old Face" panose="02020602080505020303" pitchFamily="18" charset="0"/>
              </a:rPr>
              <a:t> principal em que a </a:t>
            </a:r>
            <a:r>
              <a:rPr lang="en-US" dirty="0">
                <a:latin typeface="Baskerville Old Face" panose="02020602080505020303" pitchFamily="18" charset="0"/>
              </a:rPr>
              <a:t>experiência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sonhar</a:t>
            </a:r>
            <a:r>
              <a:rPr lang="en-US" dirty="0">
                <a:latin typeface="Baskerville Old Face" panose="02020602080505020303" pitchFamily="18" charset="0"/>
              </a:rPr>
              <a:t> é “</a:t>
            </a:r>
            <a:r>
              <a:rPr lang="en-US" dirty="0">
                <a:latin typeface="Baskerville Old Face" panose="02020602080505020303" pitchFamily="18" charset="0"/>
              </a:rPr>
              <a:t>transmitida</a:t>
            </a:r>
            <a:r>
              <a:rPr lang="en-US" dirty="0">
                <a:latin typeface="Baskerville Old Face" panose="02020602080505020303" pitchFamily="18" charset="0"/>
              </a:rPr>
              <a:t>” no setting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, 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permitem</a:t>
            </a:r>
            <a:r>
              <a:rPr lang="en-US" dirty="0">
                <a:latin typeface="Baskerville Old Face" panose="02020602080505020303" pitchFamily="18" charset="0"/>
              </a:rPr>
              <a:t> que o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primário</a:t>
            </a:r>
            <a:r>
              <a:rPr lang="en-US" dirty="0">
                <a:latin typeface="Baskerville Old Face" panose="02020602080505020303" pitchFamily="18" charset="0"/>
              </a:rPr>
              <a:t>, o “</a:t>
            </a:r>
            <a:r>
              <a:rPr lang="en-US" dirty="0">
                <a:latin typeface="Baskerville Old Face" panose="02020602080505020303" pitchFamily="18" charset="0"/>
              </a:rPr>
              <a:t>fluxo</a:t>
            </a:r>
            <a:r>
              <a:rPr lang="en-US" dirty="0">
                <a:latin typeface="Baskerville Old Face" panose="02020602080505020303" pitchFamily="18" charset="0"/>
              </a:rPr>
              <a:t>” do </a:t>
            </a:r>
            <a:r>
              <a:rPr lang="en-US" dirty="0">
                <a:latin typeface="Baskerville Old Face" panose="02020602080505020303" pitchFamily="18" charset="0"/>
              </a:rPr>
              <a:t>inconsciente</a:t>
            </a:r>
            <a:r>
              <a:rPr lang="en-US" dirty="0">
                <a:latin typeface="Baskerville Old Face" panose="02020602080505020303" pitchFamily="18" charset="0"/>
              </a:rPr>
              <a:t> (em </a:t>
            </a:r>
            <a:r>
              <a:rPr lang="en-US" dirty="0">
                <a:latin typeface="Baskerville Old Face" panose="02020602080505020303" pitchFamily="18" charset="0"/>
              </a:rPr>
              <a:t>oposição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sua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mensagem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decodificada</a:t>
            </a:r>
            <a:r>
              <a:rPr lang="en-US" dirty="0">
                <a:latin typeface="Baskerville Old Face" panose="02020602080505020303" pitchFamily="18" charset="0"/>
              </a:rPr>
              <a:t>) </a:t>
            </a:r>
            <a:r>
              <a:rPr lang="en-US" dirty="0">
                <a:latin typeface="Baskerville Old Face" panose="02020602080505020303" pitchFamily="18" charset="0"/>
              </a:rPr>
              <a:t>sirva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meio</a:t>
            </a:r>
            <a:r>
              <a:rPr lang="en-US" dirty="0">
                <a:latin typeface="Baskerville Old Face" panose="02020602080505020303" pitchFamily="18" charset="0"/>
              </a:rPr>
              <a:t> em que a </a:t>
            </a:r>
            <a:r>
              <a:rPr lang="en-US" dirty="0">
                <a:latin typeface="Baskerville Old Face" panose="02020602080505020303" pitchFamily="18" charset="0"/>
              </a:rPr>
              <a:t>vida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onírica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experimentada</a:t>
            </a:r>
            <a:r>
              <a:rPr lang="en-US" dirty="0">
                <a:latin typeface="Baskerville Old Face" panose="02020602080505020303" pitchFamily="18" charset="0"/>
              </a:rPr>
              <a:t> no </a:t>
            </a:r>
            <a:r>
              <a:rPr lang="en-US" dirty="0">
                <a:latin typeface="Baskerville Old Face" panose="02020602080505020303" pitchFamily="18" charset="0"/>
              </a:rPr>
              <a:t>espaço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e um </a:t>
            </a:r>
            <a:r>
              <a:rPr lang="en-US" dirty="0">
                <a:latin typeface="Baskerville Old Face" panose="02020602080505020303" pitchFamily="18" charset="0"/>
              </a:rPr>
              <a:t>componente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importante</a:t>
            </a:r>
            <a:r>
              <a:rPr lang="en-US" dirty="0">
                <a:latin typeface="Baskerville Old Face" panose="02020602080505020303" pitchFamily="18" charset="0"/>
              </a:rPr>
              <a:t> do context em que se </a:t>
            </a:r>
            <a:r>
              <a:rPr lang="en-US" dirty="0">
                <a:latin typeface="Baskerville Old Face" panose="02020602080505020303" pitchFamily="18" charset="0"/>
              </a:rPr>
              <a:t>conduz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sonho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 </a:t>
            </a:r>
            <a:endParaRPr lang="pt-BR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dirty="0">
                <a:latin typeface="Baskerville Old Face" panose="02020602080505020303" pitchFamily="18" charset="0"/>
              </a:rPr>
              <a:t>técnica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deve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servir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. É </a:t>
            </a:r>
            <a:r>
              <a:rPr lang="en-US" dirty="0">
                <a:latin typeface="Baskerville Old Face" panose="02020602080505020303" pitchFamily="18" charset="0"/>
              </a:rPr>
              <a:t>através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vivência</a:t>
            </a:r>
            <a:r>
              <a:rPr lang="en-US" dirty="0">
                <a:latin typeface="Baskerville Old Face" panose="02020602080505020303" pitchFamily="18" charset="0"/>
              </a:rPr>
              <a:t> (</a:t>
            </a:r>
            <a:r>
              <a:rPr lang="en-US" dirty="0">
                <a:latin typeface="Baskerville Old Face" panose="02020602080505020303" pitchFamily="18" charset="0"/>
              </a:rPr>
              <a:t>assimétrica</a:t>
            </a:r>
            <a:r>
              <a:rPr lang="en-US" dirty="0">
                <a:latin typeface="Baskerville Old Face" panose="02020602080505020303" pitchFamily="18" charset="0"/>
              </a:rPr>
              <a:t>) do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pelo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que o “</a:t>
            </a:r>
            <a:r>
              <a:rPr lang="en-US" dirty="0">
                <a:latin typeface="Baskerville Old Face" panose="02020602080505020303" pitchFamily="18" charset="0"/>
              </a:rPr>
              <a:t>fluxo</a:t>
            </a:r>
            <a:r>
              <a:rPr lang="en-US" dirty="0">
                <a:latin typeface="Baskerville Old Face" panose="02020602080505020303" pitchFamily="18" charset="0"/>
              </a:rPr>
              <a:t>” do </a:t>
            </a:r>
            <a:r>
              <a:rPr lang="en-US" dirty="0">
                <a:latin typeface="Baskerville Old Face" panose="02020602080505020303" pitchFamily="18" charset="0"/>
              </a:rPr>
              <a:t>mundo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objetal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interno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inconsciente</a:t>
            </a:r>
            <a:r>
              <a:rPr lang="en-US" dirty="0">
                <a:latin typeface="Baskerville Old Face" panose="02020602080505020303" pitchFamily="18" charset="0"/>
              </a:rPr>
              <a:t>  do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é </a:t>
            </a:r>
            <a:r>
              <a:rPr lang="en-US" dirty="0">
                <a:latin typeface="Baskerville Old Face" panose="02020602080505020303" pitchFamily="18" charset="0"/>
              </a:rPr>
              <a:t>entendido</a:t>
            </a:r>
            <a:r>
              <a:rPr lang="en-US" dirty="0">
                <a:latin typeface="Baskerville Old Face" panose="02020602080505020303" pitchFamily="18" charset="0"/>
              </a:rPr>
              <a:t> e (</a:t>
            </a:r>
            <a:r>
              <a:rPr lang="en-US" dirty="0">
                <a:latin typeface="Baskerville Old Face" panose="02020602080505020303" pitchFamily="18" charset="0"/>
              </a:rPr>
              <a:t>finalmente</a:t>
            </a:r>
            <a:r>
              <a:rPr lang="en-US" dirty="0">
                <a:latin typeface="Baskerville Old Face" panose="02020602080505020303" pitchFamily="18" charset="0"/>
              </a:rPr>
              <a:t>) </a:t>
            </a:r>
            <a:r>
              <a:rPr lang="en-US" dirty="0">
                <a:latin typeface="Baskerville Old Face" panose="02020602080505020303" pitchFamily="18" charset="0"/>
              </a:rPr>
              <a:t>simbolizado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verbalmente</a:t>
            </a:r>
            <a:r>
              <a:rPr lang="en-US" dirty="0">
                <a:latin typeface="Baskerville Old Face" panose="02020602080505020303" pitchFamily="18" charset="0"/>
              </a:rPr>
              <a:t>. O </a:t>
            </a:r>
            <a:r>
              <a:rPr lang="en-US" dirty="0">
                <a:latin typeface="Baskerville Old Face" panose="02020602080505020303" pitchFamily="18" charset="0"/>
              </a:rPr>
              <a:t>estado</a:t>
            </a:r>
            <a:r>
              <a:rPr lang="en-US" dirty="0">
                <a:latin typeface="Baskerville Old Face" panose="02020602080505020303" pitchFamily="18" charset="0"/>
              </a:rPr>
              <a:t> de reverie do par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 que é um </a:t>
            </a:r>
            <a:r>
              <a:rPr lang="en-US" dirty="0">
                <a:latin typeface="Baskerville Old Face" panose="02020602080505020303" pitchFamily="18" charset="0"/>
              </a:rPr>
              <a:t>meio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necessário</a:t>
            </a:r>
            <a:r>
              <a:rPr lang="en-US" dirty="0">
                <a:latin typeface="Baskerville Old Face" panose="02020602080505020303" pitchFamily="18" charset="0"/>
              </a:rPr>
              <a:t> para a </a:t>
            </a:r>
            <a:r>
              <a:rPr lang="en-US" dirty="0">
                <a:latin typeface="Baskerville Old Face" panose="02020602080505020303" pitchFamily="18" charset="0"/>
              </a:rPr>
              <a:t>criação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vivência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terceiro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nessecita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condições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privacidade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absoluta</a:t>
            </a:r>
            <a:r>
              <a:rPr lang="en-US" dirty="0">
                <a:latin typeface="Baskerville Old Face" panose="02020602080505020303" pitchFamily="18" charset="0"/>
              </a:rPr>
              <a:t>, que </a:t>
            </a:r>
            <a:r>
              <a:rPr lang="en-US" dirty="0">
                <a:latin typeface="Baskerville Old Face" panose="02020602080505020303" pitchFamily="18" charset="0"/>
              </a:rPr>
              <a:t>devem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ser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garantidas</a:t>
            </a:r>
            <a:r>
              <a:rPr lang="en-US" dirty="0">
                <a:latin typeface="Baskerville Old Face" panose="02020602080505020303" pitchFamily="18" charset="0"/>
              </a:rPr>
              <a:t> pela </a:t>
            </a:r>
            <a:r>
              <a:rPr lang="en-US" dirty="0">
                <a:latin typeface="Baskerville Old Face" panose="02020602080505020303" pitchFamily="18" charset="0"/>
              </a:rPr>
              <a:t>técnica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analítica</a:t>
            </a:r>
            <a:r>
              <a:rPr lang="en-US" dirty="0">
                <a:latin typeface="Baskerville Old Face" panose="02020602080505020303" pitchFamily="18" charset="0"/>
              </a:rPr>
              <a:t>. O </a:t>
            </a:r>
            <a:r>
              <a:rPr lang="en-US" dirty="0">
                <a:latin typeface="Baskerville Old Face" panose="02020602080505020303" pitchFamily="18" charset="0"/>
              </a:rPr>
              <a:t>papel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técnica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analítica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na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garantia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privacidade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 e do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, é </a:t>
            </a:r>
            <a:r>
              <a:rPr lang="en-US" dirty="0">
                <a:latin typeface="Baskerville Old Face" panose="02020602080505020303" pitchFamily="18" charset="0"/>
              </a:rPr>
              <a:t>visto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essencial</a:t>
            </a:r>
            <a:r>
              <a:rPr lang="en-US" dirty="0">
                <a:latin typeface="Baskerville Old Face" panose="02020602080505020303" pitchFamily="18" charset="0"/>
              </a:rPr>
              <a:t> à </a:t>
            </a:r>
            <a:r>
              <a:rPr lang="en-US" dirty="0">
                <a:latin typeface="Baskerville Old Face" panose="02020602080505020303" pitchFamily="18" charset="0"/>
              </a:rPr>
              <a:t>facilitação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como</a:t>
            </a:r>
            <a:r>
              <a:rPr lang="en-US" dirty="0">
                <a:latin typeface="Baskerville Old Face" panose="02020602080505020303" pitchFamily="18" charset="0"/>
              </a:rPr>
              <a:t> é o </a:t>
            </a:r>
            <a:r>
              <a:rPr lang="en-US" dirty="0">
                <a:latin typeface="Baskerville Old Face" panose="02020602080505020303" pitchFamily="18" charset="0"/>
              </a:rPr>
              <a:t>papel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técnica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criação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preservação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condições</a:t>
            </a:r>
            <a:r>
              <a:rPr lang="en-US" dirty="0">
                <a:latin typeface="Baskerville Old Face" panose="02020602080505020303" pitchFamily="18" charset="0"/>
              </a:rPr>
              <a:t> para a </a:t>
            </a:r>
            <a:r>
              <a:rPr lang="en-US" dirty="0">
                <a:latin typeface="Baskerville Old Face" panose="02020602080505020303" pitchFamily="18" charset="0"/>
              </a:rPr>
              <a:t>comunicação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consciente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inconsciente</a:t>
            </a:r>
            <a:r>
              <a:rPr lang="en-US" dirty="0">
                <a:latin typeface="Baskerville Old Face" panose="02020602080505020303" pitchFamily="18" charset="0"/>
              </a:rPr>
              <a:t> entre </a:t>
            </a:r>
            <a:r>
              <a:rPr lang="en-US" dirty="0">
                <a:latin typeface="Baskerville Old Face" panose="02020602080505020303" pitchFamily="18" charset="0"/>
              </a:rPr>
              <a:t>analista</a:t>
            </a:r>
            <a:r>
              <a:rPr lang="en-US" dirty="0">
                <a:latin typeface="Baskerville Old Face" panose="02020602080505020303" pitchFamily="18" charset="0"/>
              </a:rPr>
              <a:t> e </a:t>
            </a:r>
            <a:r>
              <a:rPr lang="en-US" dirty="0">
                <a:latin typeface="Baskerville Old Face" panose="02020602080505020303" pitchFamily="18" charset="0"/>
              </a:rPr>
              <a:t>analisando</a:t>
            </a:r>
            <a:r>
              <a:rPr lang="en-US" dirty="0">
                <a:latin typeface="Baskerville Old Face" panose="02020602080505020303" pitchFamily="18" charset="0"/>
              </a:rPr>
              <a:t>. Do </a:t>
            </a:r>
            <a:r>
              <a:rPr lang="en-US" dirty="0">
                <a:latin typeface="Baskerville Old Face" panose="02020602080505020303" pitchFamily="18" charset="0"/>
              </a:rPr>
              <a:t>ponto</a:t>
            </a:r>
            <a:r>
              <a:rPr lang="en-US" dirty="0">
                <a:latin typeface="Baskerville Old Face" panose="02020602080505020303" pitchFamily="18" charset="0"/>
              </a:rPr>
              <a:t> de vista </a:t>
            </a:r>
            <a:r>
              <a:rPr lang="en-US" dirty="0">
                <a:latin typeface="Baskerville Old Face" panose="02020602080505020303" pitchFamily="18" charset="0"/>
              </a:rPr>
              <a:t>desse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entendimento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processo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analítico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tentei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dar</a:t>
            </a:r>
            <a:r>
              <a:rPr lang="en-US" dirty="0">
                <a:latin typeface="Baskerville Old Face" panose="02020602080505020303" pitchFamily="18" charset="0"/>
              </a:rPr>
              <a:t> nova </a:t>
            </a:r>
            <a:r>
              <a:rPr lang="en-US" dirty="0">
                <a:latin typeface="Baskerville Old Face" panose="02020602080505020303" pitchFamily="18" charset="0"/>
              </a:rPr>
              <a:t>concepção</a:t>
            </a:r>
            <a:r>
              <a:rPr lang="en-US" dirty="0">
                <a:latin typeface="Baskerville Old Face" panose="02020602080505020303" pitchFamily="18" charset="0"/>
              </a:rPr>
              <a:t> a </a:t>
            </a:r>
            <a:r>
              <a:rPr lang="en-US" dirty="0">
                <a:latin typeface="Baskerville Old Face" panose="02020602080505020303" pitchFamily="18" charset="0"/>
              </a:rPr>
              <a:t>aspectos</a:t>
            </a:r>
            <a:r>
              <a:rPr lang="en-US" dirty="0">
                <a:latin typeface="Baskerville Old Face" panose="02020602080505020303" pitchFamily="18" charset="0"/>
              </a:rPr>
              <a:t> da </a:t>
            </a:r>
            <a:r>
              <a:rPr lang="en-US" dirty="0">
                <a:latin typeface="Baskerville Old Face" panose="02020602080505020303" pitchFamily="18" charset="0"/>
              </a:rPr>
              <a:t>prática</a:t>
            </a:r>
            <a:r>
              <a:rPr lang="en-US" dirty="0">
                <a:latin typeface="Baskerville Old Face" panose="02020602080505020303" pitchFamily="18" charset="0"/>
              </a:rPr>
              <a:t> e da </a:t>
            </a:r>
            <a:r>
              <a:rPr lang="en-US" dirty="0">
                <a:latin typeface="Baskerville Old Face" panose="02020602080505020303" pitchFamily="18" charset="0"/>
              </a:rPr>
              <a:t>técnica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analítica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relacionados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ao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uso</a:t>
            </a:r>
            <a:r>
              <a:rPr lang="en-US" dirty="0">
                <a:latin typeface="Baskerville Old Face" panose="02020602080505020303" pitchFamily="18" charset="0"/>
              </a:rPr>
              <a:t> do </a:t>
            </a:r>
            <a:r>
              <a:rPr lang="en-US" dirty="0">
                <a:latin typeface="Baskerville Old Face" panose="02020602080505020303" pitchFamily="18" charset="0"/>
              </a:rPr>
              <a:t>divã</a:t>
            </a:r>
            <a:r>
              <a:rPr lang="en-US" dirty="0">
                <a:latin typeface="Baskerville Old Face" panose="02020602080505020303" pitchFamily="18" charset="0"/>
              </a:rPr>
              <a:t>, à “</a:t>
            </a:r>
            <a:r>
              <a:rPr lang="en-US" dirty="0">
                <a:latin typeface="Baskerville Old Face" panose="02020602080505020303" pitchFamily="18" charset="0"/>
              </a:rPr>
              <a:t>regra</a:t>
            </a:r>
            <a:r>
              <a:rPr lang="en-US" dirty="0">
                <a:latin typeface="Baskerville Old Face" panose="02020602080505020303" pitchFamily="18" charset="0"/>
              </a:rPr>
              <a:t> fundamental” e à </a:t>
            </a:r>
            <a:r>
              <a:rPr lang="en-US" dirty="0">
                <a:latin typeface="Baskerville Old Face" panose="02020602080505020303" pitchFamily="18" charset="0"/>
              </a:rPr>
              <a:t>análise</a:t>
            </a:r>
            <a:r>
              <a:rPr lang="en-US" dirty="0">
                <a:latin typeface="Baskerville Old Face" panose="02020602080505020303" pitchFamily="18" charset="0"/>
              </a:rPr>
              <a:t> de </a:t>
            </a:r>
            <a:r>
              <a:rPr lang="en-US" dirty="0">
                <a:latin typeface="Baskerville Old Face" panose="02020602080505020303" pitchFamily="18" charset="0"/>
              </a:rPr>
              <a:t>sonhos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pt-BR" dirty="0">
              <a:latin typeface="Baskerville Old Face" panose="02020602080505020303" pitchFamily="18" charset="0"/>
            </a:endParaRP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51290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rdC8eV6YWWfpMhsRT8j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wNinuYvMzfZ5U1vBqhNh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ORDfvhHahmpDFmvtYCcVK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ODdiYQyEGY8EmMcNZ3vZ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p3DFAl6DuE5xCL7XTKqo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OKFAmQ6LnTdkKqqzhwoax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zdaKHeWyBnZyZ2cDqRSo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48BxRTjzwKhAarpC8SPOi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2567171-5604-4933-9BC9-68132F3F4B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do treinamento</Template>
  <TotalTime>0</TotalTime>
  <Words>3543</Words>
  <Application>Microsoft Office PowerPoint</Application>
  <PresentationFormat>Apresentação na tela (4:3)</PresentationFormat>
  <Paragraphs>204</Paragraphs>
  <Slides>25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0" baseType="lpstr">
      <vt:lpstr>Arial</vt:lpstr>
      <vt:lpstr>Baskerville Old Face</vt:lpstr>
      <vt:lpstr>Calibri</vt:lpstr>
      <vt:lpstr>Georgia</vt:lpstr>
      <vt:lpstr>Training</vt:lpstr>
      <vt:lpstr>ASSOCIAÇÃO DE SONHOS</vt:lpstr>
      <vt:lpstr>I N T R O D U Ç Ã O</vt:lpstr>
      <vt:lpstr>Apresentação do PowerPoint</vt:lpstr>
      <vt:lpstr>Apresentação do PowerPoint</vt:lpstr>
      <vt:lpstr>Apresentação do PowerPoint</vt:lpstr>
      <vt:lpstr>Apresentação do PowerPoint</vt:lpstr>
      <vt:lpstr>  PRIVACIDADE, REVERIE E TÉCNICA ANALÍTICA  </vt:lpstr>
      <vt:lpstr>O papel do divã no processo analítico </vt:lpstr>
      <vt:lpstr>Alguns  comentários sobre técnica </vt:lpstr>
      <vt:lpstr>Apresentação do PowerPoint</vt:lpstr>
      <vt:lpstr> O divã na prática clínica </vt:lpstr>
      <vt:lpstr>Apresentação do PowerPoint</vt:lpstr>
      <vt:lpstr>Renunciando a regra fundamental </vt:lpstr>
      <vt:lpstr>Apresentação do PowerPoint</vt:lpstr>
      <vt:lpstr> Reexprimindo a regra fundamental </vt:lpstr>
      <vt:lpstr>ESSA ARTE DA PSICANÁLISE Sonhando sonhos não sonhados e gritos interrompidos</vt:lpstr>
      <vt:lpstr>Apresentação do PowerPoint</vt:lpstr>
      <vt:lpstr>Apresentação do PowerPoint</vt:lpstr>
      <vt:lpstr> II </vt:lpstr>
      <vt:lpstr>III</vt:lpstr>
      <vt:lpstr>TRECHO DA REVISTA BRASILEIRA DE PSICANÁLISE DE SÃO PAULO </vt:lpstr>
      <vt:lpstr>ASSOCIAÇÕES DE SONHOS 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2016-06-23T17:38:35Z</dcterms:created>
  <dcterms:modified xsi:type="dcterms:W3CDTF">2016-06-24T13:53:29Z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TC016745579991</vt:lpwstr>
  </property>
</Properties>
</file>