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23"/>
  </p:notesMasterIdLst>
  <p:handoutMasterIdLst>
    <p:handoutMasterId r:id="rId24"/>
  </p:handoutMasterIdLst>
  <p:sldIdLst>
    <p:sldId id="257" r:id="rId3"/>
    <p:sldId id="286" r:id="rId4"/>
    <p:sldId id="287" r:id="rId5"/>
    <p:sldId id="272" r:id="rId6"/>
    <p:sldId id="265" r:id="rId7"/>
    <p:sldId id="273" r:id="rId8"/>
    <p:sldId id="275" r:id="rId9"/>
    <p:sldId id="258" r:id="rId10"/>
    <p:sldId id="267" r:id="rId11"/>
    <p:sldId id="264" r:id="rId12"/>
    <p:sldId id="269" r:id="rId13"/>
    <p:sldId id="276" r:id="rId14"/>
    <p:sldId id="262" r:id="rId15"/>
    <p:sldId id="278" r:id="rId16"/>
    <p:sldId id="279" r:id="rId17"/>
    <p:sldId id="280" r:id="rId18"/>
    <p:sldId id="281" r:id="rId19"/>
    <p:sldId id="282" r:id="rId20"/>
    <p:sldId id="283" r:id="rId21"/>
    <p:sldId id="284" r:id="rId22"/>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2496">
          <p15:clr>
            <a:srgbClr val="A4A3A4"/>
          </p15:clr>
        </p15:guide>
        <p15:guide id="3" orient="horz" pos="2880">
          <p15:clr>
            <a:srgbClr val="A4A3A4"/>
          </p15:clr>
        </p15:guide>
        <p15:guide id="4" orient="horz" pos="1056">
          <p15:clr>
            <a:srgbClr val="A4A3A4"/>
          </p15:clr>
        </p15:guide>
        <p15:guide id="5" orient="horz" pos="3888">
          <p15:clr>
            <a:srgbClr val="A4A3A4"/>
          </p15:clr>
        </p15:guide>
        <p15:guide id="6" orient="horz" pos="240">
          <p15:clr>
            <a:srgbClr val="A4A3A4"/>
          </p15:clr>
        </p15:guide>
        <p15:guide id="7" pos="3839">
          <p15:clr>
            <a:srgbClr val="A4A3A4"/>
          </p15:clr>
        </p15:guide>
        <p15:guide id="8" pos="527">
          <p15:clr>
            <a:srgbClr val="A4A3A4"/>
          </p15:clr>
        </p15:guide>
        <p15:guide id="9" pos="815">
          <p15:clr>
            <a:srgbClr val="A4A3A4"/>
          </p15:clr>
        </p15:guide>
        <p15:guide id="10" pos="6863">
          <p15:clr>
            <a:srgbClr val="A4A3A4"/>
          </p15:clr>
        </p15:guide>
        <p15:guide id="11" pos="6143">
          <p15:clr>
            <a:srgbClr val="A4A3A4"/>
          </p15:clr>
        </p15:guide>
        <p15:guide id="12" pos="4703">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51" autoAdjust="0"/>
    <p:restoredTop sz="94660"/>
  </p:normalViewPr>
  <p:slideViewPr>
    <p:cSldViewPr>
      <p:cViewPr varScale="1">
        <p:scale>
          <a:sx n="76" d="100"/>
          <a:sy n="76" d="100"/>
        </p:scale>
        <p:origin x="534" y="72"/>
      </p:cViewPr>
      <p:guideLst>
        <p:guide orient="horz" pos="2160"/>
        <p:guide orient="horz" pos="2496"/>
        <p:guide orient="horz" pos="2880"/>
        <p:guide orient="horz" pos="1056"/>
        <p:guide orient="horz" pos="3888"/>
        <p:guide orient="horz" pos="240"/>
        <p:guide pos="3839"/>
        <p:guide pos="527"/>
        <p:guide pos="815"/>
        <p:guide pos="6863"/>
        <p:guide pos="6143"/>
        <p:guide pos="4703"/>
      </p:guideLst>
    </p:cSldViewPr>
  </p:slideViewPr>
  <p:notesTextViewPr>
    <p:cViewPr>
      <p:scale>
        <a:sx n="1" d="1"/>
        <a:sy n="1" d="1"/>
      </p:scale>
      <p:origin x="0" y="0"/>
    </p:cViewPr>
  </p:notesTextViewPr>
  <p:notesViewPr>
    <p:cSldViewPr>
      <p:cViewPr varScale="1">
        <p:scale>
          <a:sx n="82" d="100"/>
          <a:sy n="82" d="100"/>
        </p:scale>
        <p:origin x="1410"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p>
        </p:txBody>
      </p:sp>
      <p:sp>
        <p:nvSpPr>
          <p:cNvPr id="3" name="Espaço Reservado para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A5A207F-0F91-42F2-96D0-049C6003623B}" type="datetimeFigureOut">
              <a:rPr lang="pt-BR"/>
              <a:pPr/>
              <a:t>26/08/2016</a:t>
            </a:fld>
            <a:endParaRPr dirty="0"/>
          </a:p>
        </p:txBody>
      </p:sp>
      <p:sp>
        <p:nvSpPr>
          <p:cNvPr id="4" name="Espaço Reservado para Rodapé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p>
        </p:txBody>
      </p:sp>
      <p:sp>
        <p:nvSpPr>
          <p:cNvPr id="5" name="Espaço Reservado para Número de Slid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67D4A-04CB-4EDF-8FB1-342A02FC8EC5}" type="slidenum">
              <a:rPr/>
              <a:pPr/>
              <a:t>‹nº›</a:t>
            </a:fld>
            <a:endParaRPr dirty="0"/>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CC13F5-F2B1-464B-BE8F-27ABFBD2FBDE}" type="datetimeFigureOut">
              <a:rPr lang="pt-BR"/>
              <a:pPr/>
              <a:t>26/08/2016</a:t>
            </a:fld>
            <a:endParaRPr dirty="0"/>
          </a:p>
        </p:txBody>
      </p:sp>
      <p:sp>
        <p:nvSpPr>
          <p:cNvPr id="4" name="Espaço Reservado para Imagem de Sli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dirty="0"/>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Clique para editar o texto mestre</a:t>
            </a:r>
          </a:p>
          <a:p>
            <a:pPr lvl="1"/>
            <a:r>
              <a:rPr/>
              <a:t>Segundo nível</a:t>
            </a:r>
          </a:p>
          <a:p>
            <a:pPr lvl="2"/>
            <a:r>
              <a:rPr/>
              <a:t>Terceiro nível</a:t>
            </a:r>
          </a:p>
          <a:p>
            <a:pPr lvl="3"/>
            <a:r>
              <a:rPr/>
              <a:t>Quarto nível</a:t>
            </a:r>
          </a:p>
          <a:p>
            <a:pPr lvl="4"/>
            <a:r>
              <a:rPr/>
              <a:t>Quinto nível</a:t>
            </a: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dirty="0"/>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61351F-DBB1-4664-ADA9-83BC7CB8848D}" type="slidenum">
              <a:rPr/>
              <a:pPr/>
              <a:t>‹nº›</a:t>
            </a:fld>
            <a:endParaRPr dirty="0"/>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Espaço Reservado para Número de Slide 3"/>
          <p:cNvSpPr>
            <a:spLocks noGrp="1"/>
          </p:cNvSpPr>
          <p:nvPr>
            <p:ph type="sldNum" sz="quarter" idx="10"/>
          </p:nvPr>
        </p:nvSpPr>
        <p:spPr/>
        <p:txBody>
          <a:bodyPr/>
          <a:lstStyle/>
          <a:p>
            <a:pPr algn="r" defTabSz="914400">
              <a:buNone/>
            </a:pPr>
            <a:fld id="{2E61351F-DBB1-4664-ADA9-83BC7CB8848D}" type="slidenum">
              <a:rPr lang="en-US" sz="1200" b="0" i="0">
                <a:latin typeface="Euphemia"/>
                <a:ea typeface="+mn-ea"/>
                <a:cs typeface="+mn-cs"/>
              </a:rPr>
              <a:pPr algn="r" defTabSz="914400">
                <a:buNone/>
              </a:pPr>
              <a:t>9</a:t>
            </a:fld>
            <a:endParaRPr lang="en-US" sz="1200" b="0" i="0" dirty="0">
              <a:latin typeface="Euphemia"/>
              <a:ea typeface="+mn-ea"/>
              <a:cs typeface="+mn-cs"/>
            </a:endParaRPr>
          </a:p>
        </p:txBody>
      </p:sp>
    </p:spTree>
    <p:extLst>
      <p:ext uri="{BB962C8B-B14F-4D97-AF65-F5344CB8AC3E}">
        <p14:creationId xmlns:p14="http://schemas.microsoft.com/office/powerpoint/2010/main" val="22558831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dirty="0"/>
          </a:p>
        </p:txBody>
      </p:sp>
      <p:sp>
        <p:nvSpPr>
          <p:cNvPr id="4" name="Espaço Reservado para Número de Slide 3"/>
          <p:cNvSpPr>
            <a:spLocks noGrp="1"/>
          </p:cNvSpPr>
          <p:nvPr>
            <p:ph type="sldNum" sz="quarter" idx="10"/>
          </p:nvPr>
        </p:nvSpPr>
        <p:spPr/>
        <p:txBody>
          <a:bodyPr/>
          <a:lstStyle/>
          <a:p>
            <a:pPr algn="r" defTabSz="914400">
              <a:buNone/>
            </a:pPr>
            <a:fld id="{A0D00EA6-0821-4AC5-933C-321AA6545349}" type="slidenum">
              <a:rPr lang="en-US" sz="1200" b="0" i="0">
                <a:latin typeface="Euphemia"/>
                <a:ea typeface="+mn-ea"/>
                <a:cs typeface="+mn-cs"/>
              </a:rPr>
              <a:pPr algn="r" defTabSz="914400">
                <a:buNone/>
              </a:pPr>
              <a:t>13</a:t>
            </a:fld>
            <a:endParaRPr lang="en-US" sz="1200" b="0" i="0" dirty="0">
              <a:latin typeface="Euphemia"/>
              <a:ea typeface="+mn-ea"/>
              <a:cs typeface="+mn-cs"/>
            </a:endParaRPr>
          </a:p>
        </p:txBody>
      </p:sp>
    </p:spTree>
    <p:extLst>
      <p:ext uri="{BB962C8B-B14F-4D97-AF65-F5344CB8AC3E}">
        <p14:creationId xmlns:p14="http://schemas.microsoft.com/office/powerpoint/2010/main" val="40107723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1293814" y="990600"/>
            <a:ext cx="8458200" cy="3200400"/>
          </a:xfrm>
        </p:spPr>
        <p:txBody>
          <a:bodyPr>
            <a:normAutofit/>
          </a:bodyPr>
          <a:lstStyle>
            <a:lvl1pPr>
              <a:defRPr sz="6000"/>
            </a:lvl1pPr>
          </a:lstStyle>
          <a:p>
            <a:r>
              <a:rPr lang="pt-BR" noProof="0" smtClean="0"/>
              <a:t>Clique para editar o título mestre</a:t>
            </a:r>
            <a:endParaRPr lang="pt-BR" noProof="0" dirty="0"/>
          </a:p>
        </p:txBody>
      </p:sp>
      <p:sp>
        <p:nvSpPr>
          <p:cNvPr id="3" name="Subtítulo 2"/>
          <p:cNvSpPr>
            <a:spLocks noGrp="1"/>
          </p:cNvSpPr>
          <p:nvPr>
            <p:ph type="subTitle" idx="1"/>
          </p:nvPr>
        </p:nvSpPr>
        <p:spPr>
          <a:xfrm>
            <a:off x="1293813" y="4267200"/>
            <a:ext cx="8458200" cy="13716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noProof="0" smtClean="0"/>
              <a:t>Clique para editar o estilo do subtítulo mestre</a:t>
            </a:r>
            <a:endParaRPr lang="pt-BR" noProof="0" dirty="0"/>
          </a:p>
        </p:txBody>
      </p:sp>
      <p:sp>
        <p:nvSpPr>
          <p:cNvPr id="4" name="Espaço Reservado para Data 3"/>
          <p:cNvSpPr>
            <a:spLocks noGrp="1"/>
          </p:cNvSpPr>
          <p:nvPr>
            <p:ph type="dt" sz="half" idx="10"/>
          </p:nvPr>
        </p:nvSpPr>
        <p:spPr/>
        <p:txBody>
          <a:bodyPr/>
          <a:lstStyle/>
          <a:p>
            <a:fld id="{3CD9712D-992A-4AB1-A5C2-575F75921AA2}" type="datetimeFigureOut">
              <a:rPr lang="pt-BR" noProof="0" smtClean="0"/>
              <a:pPr/>
              <a:t>26/08/2016</a:t>
            </a:fld>
            <a:endParaRPr lang="pt-BR" noProof="0" dirty="0"/>
          </a:p>
        </p:txBody>
      </p:sp>
      <p:sp>
        <p:nvSpPr>
          <p:cNvPr id="5" name="Espaço Reservado para Rodapé 4"/>
          <p:cNvSpPr>
            <a:spLocks noGrp="1"/>
          </p:cNvSpPr>
          <p:nvPr>
            <p:ph type="ftr" sz="quarter" idx="11"/>
          </p:nvPr>
        </p:nvSpPr>
        <p:spPr/>
        <p:txBody>
          <a:bodyPr/>
          <a:lstStyle/>
          <a:p>
            <a:endParaRPr lang="pt-BR" noProof="0" dirty="0"/>
          </a:p>
        </p:txBody>
      </p:sp>
      <p:sp>
        <p:nvSpPr>
          <p:cNvPr id="6" name="Espaço Reservado para Número de Slide 5"/>
          <p:cNvSpPr>
            <a:spLocks noGrp="1"/>
          </p:cNvSpPr>
          <p:nvPr>
            <p:ph type="sldNum" sz="quarter" idx="12"/>
          </p:nvPr>
        </p:nvSpPr>
        <p:spPr/>
        <p:txBody>
          <a:bodyPr/>
          <a:lstStyle/>
          <a:p>
            <a:fld id="{81FEFA0A-2F20-4B60-98C6-5FFDA469AA1C}" type="slidenum">
              <a:rPr lang="pt-BR" noProof="0" smtClean="0"/>
              <a:pPr/>
              <a:t>‹nº›</a:t>
            </a:fld>
            <a:endParaRPr lang="pt-BR" noProof="0" dirty="0"/>
          </a:p>
        </p:txBody>
      </p:sp>
    </p:spTree>
    <p:extLst>
      <p:ext uri="{BB962C8B-B14F-4D97-AF65-F5344CB8AC3E}">
        <p14:creationId xmlns:p14="http://schemas.microsoft.com/office/powerpoint/2010/main" val="24135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noProof="0" smtClean="0"/>
              <a:t>Clique para editar o título mestre</a:t>
            </a:r>
            <a:endParaRPr lang="pt-BR" noProof="0" dirty="0"/>
          </a:p>
        </p:txBody>
      </p:sp>
      <p:sp>
        <p:nvSpPr>
          <p:cNvPr id="3" name="Espaço Reservado para Conteúdo 2"/>
          <p:cNvSpPr>
            <a:spLocks noGrp="1"/>
          </p:cNvSpPr>
          <p:nvPr>
            <p:ph idx="1"/>
          </p:nvPr>
        </p:nvSpPr>
        <p:spPr/>
        <p:txBody>
          <a:bodyPr/>
          <a:lstStyle>
            <a:lvl5pPr>
              <a:defRPr/>
            </a:lvl5pPr>
            <a:lvl6pPr>
              <a:defRPr/>
            </a:lvl6pPr>
            <a:lvl7pPr>
              <a:defRPr/>
            </a:lvl7pPr>
            <a:lvl8pPr>
              <a:defRPr/>
            </a:lvl8pPr>
            <a:lvl9pPr>
              <a:defRPr/>
            </a:lvl9pPr>
          </a:lstStyle>
          <a:p>
            <a:pPr lvl="0"/>
            <a:r>
              <a:rPr lang="pt-BR" noProof="0" smtClean="0"/>
              <a:t>Clique para editar o texto mestre</a:t>
            </a:r>
          </a:p>
          <a:p>
            <a:pPr lvl="1"/>
            <a:r>
              <a:rPr lang="pt-BR" noProof="0" smtClean="0"/>
              <a:t>Segundo nível</a:t>
            </a:r>
          </a:p>
          <a:p>
            <a:pPr lvl="2"/>
            <a:r>
              <a:rPr lang="pt-BR" noProof="0" smtClean="0"/>
              <a:t>Terceiro nível</a:t>
            </a:r>
          </a:p>
          <a:p>
            <a:pPr lvl="3"/>
            <a:r>
              <a:rPr lang="pt-BR" noProof="0" smtClean="0"/>
              <a:t>Quarto nível</a:t>
            </a:r>
          </a:p>
          <a:p>
            <a:pPr lvl="4"/>
            <a:r>
              <a:rPr lang="pt-BR" noProof="0" smtClean="0"/>
              <a:t>Quinto nível</a:t>
            </a:r>
            <a:endParaRPr lang="pt-BR" noProof="0" dirty="0"/>
          </a:p>
        </p:txBody>
      </p:sp>
      <p:sp>
        <p:nvSpPr>
          <p:cNvPr id="4" name="Espaço Reservado para Data 3"/>
          <p:cNvSpPr>
            <a:spLocks noGrp="1"/>
          </p:cNvSpPr>
          <p:nvPr>
            <p:ph type="dt" sz="half" idx="10"/>
          </p:nvPr>
        </p:nvSpPr>
        <p:spPr/>
        <p:txBody>
          <a:bodyPr/>
          <a:lstStyle/>
          <a:p>
            <a:fld id="{3CD9712D-992A-4AB1-A5C2-575F75921AA2}" type="datetimeFigureOut">
              <a:rPr lang="pt-BR" noProof="0" smtClean="0"/>
              <a:pPr/>
              <a:t>26/08/2016</a:t>
            </a:fld>
            <a:endParaRPr lang="pt-BR" noProof="0" dirty="0"/>
          </a:p>
        </p:txBody>
      </p:sp>
      <p:sp>
        <p:nvSpPr>
          <p:cNvPr id="5" name="Espaço Reservado para Rodapé 4"/>
          <p:cNvSpPr>
            <a:spLocks noGrp="1"/>
          </p:cNvSpPr>
          <p:nvPr>
            <p:ph type="ftr" sz="quarter" idx="11"/>
          </p:nvPr>
        </p:nvSpPr>
        <p:spPr/>
        <p:txBody>
          <a:bodyPr/>
          <a:lstStyle/>
          <a:p>
            <a:endParaRPr lang="pt-BR" noProof="0" dirty="0"/>
          </a:p>
        </p:txBody>
      </p:sp>
      <p:sp>
        <p:nvSpPr>
          <p:cNvPr id="6" name="Espaço Reservado para Número de Slide 5"/>
          <p:cNvSpPr>
            <a:spLocks noGrp="1"/>
          </p:cNvSpPr>
          <p:nvPr>
            <p:ph type="sldNum" sz="quarter" idx="12"/>
          </p:nvPr>
        </p:nvSpPr>
        <p:spPr/>
        <p:txBody>
          <a:bodyPr/>
          <a:lstStyle/>
          <a:p>
            <a:fld id="{81FEFA0A-2F20-4B60-98C6-5FFDA469AA1C}" type="slidenum">
              <a:rPr lang="pt-BR" noProof="0" smtClean="0"/>
              <a:pPr/>
              <a:t>‹nº›</a:t>
            </a:fld>
            <a:endParaRPr lang="pt-BR" noProof="0" dirty="0"/>
          </a:p>
        </p:txBody>
      </p:sp>
    </p:spTree>
    <p:extLst>
      <p:ext uri="{BB962C8B-B14F-4D97-AF65-F5344CB8AC3E}">
        <p14:creationId xmlns:p14="http://schemas.microsoft.com/office/powerpoint/2010/main" val="159476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293813" y="2057400"/>
            <a:ext cx="8458201" cy="2666999"/>
          </a:xfrm>
        </p:spPr>
        <p:txBody>
          <a:bodyPr anchor="b">
            <a:normAutofit/>
          </a:bodyPr>
          <a:lstStyle>
            <a:lvl1pPr algn="l">
              <a:defRPr sz="4800" b="0" i="0" cap="none" baseline="0"/>
            </a:lvl1pPr>
          </a:lstStyle>
          <a:p>
            <a:r>
              <a:rPr lang="pt-BR" noProof="0" smtClean="0"/>
              <a:t>Clique para editar o título mestre</a:t>
            </a:r>
            <a:endParaRPr lang="pt-BR" noProof="0" dirty="0"/>
          </a:p>
        </p:txBody>
      </p:sp>
      <p:sp>
        <p:nvSpPr>
          <p:cNvPr id="3" name="Espaço Reservado para Texto 2"/>
          <p:cNvSpPr>
            <a:spLocks noGrp="1"/>
          </p:cNvSpPr>
          <p:nvPr>
            <p:ph type="body" idx="1"/>
          </p:nvPr>
        </p:nvSpPr>
        <p:spPr>
          <a:xfrm>
            <a:off x="1293813" y="4876800"/>
            <a:ext cx="8458201"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noProof="0" smtClean="0"/>
              <a:t>Clique para editar o texto mestre</a:t>
            </a:r>
          </a:p>
        </p:txBody>
      </p:sp>
      <p:sp>
        <p:nvSpPr>
          <p:cNvPr id="4" name="Espaço Reservado para Data 3"/>
          <p:cNvSpPr>
            <a:spLocks noGrp="1"/>
          </p:cNvSpPr>
          <p:nvPr>
            <p:ph type="dt" sz="half" idx="10"/>
          </p:nvPr>
        </p:nvSpPr>
        <p:spPr/>
        <p:txBody>
          <a:bodyPr/>
          <a:lstStyle/>
          <a:p>
            <a:fld id="{3CD9712D-992A-4AB1-A5C2-575F75921AA2}" type="datetimeFigureOut">
              <a:rPr lang="pt-BR" noProof="0" smtClean="0"/>
              <a:pPr/>
              <a:t>26/08/2016</a:t>
            </a:fld>
            <a:endParaRPr lang="pt-BR" noProof="0" dirty="0"/>
          </a:p>
        </p:txBody>
      </p:sp>
      <p:sp>
        <p:nvSpPr>
          <p:cNvPr id="5" name="Espaço Reservado para Rodapé 4"/>
          <p:cNvSpPr>
            <a:spLocks noGrp="1"/>
          </p:cNvSpPr>
          <p:nvPr>
            <p:ph type="ftr" sz="quarter" idx="11"/>
          </p:nvPr>
        </p:nvSpPr>
        <p:spPr/>
        <p:txBody>
          <a:bodyPr/>
          <a:lstStyle/>
          <a:p>
            <a:endParaRPr lang="pt-BR" noProof="0" dirty="0"/>
          </a:p>
        </p:txBody>
      </p:sp>
      <p:sp>
        <p:nvSpPr>
          <p:cNvPr id="6" name="Espaço Reservado para Número de Slide 5"/>
          <p:cNvSpPr>
            <a:spLocks noGrp="1"/>
          </p:cNvSpPr>
          <p:nvPr>
            <p:ph type="sldNum" sz="quarter" idx="12"/>
          </p:nvPr>
        </p:nvSpPr>
        <p:spPr/>
        <p:txBody>
          <a:bodyPr/>
          <a:lstStyle/>
          <a:p>
            <a:fld id="{81FEFA0A-2F20-4B60-98C6-5FFDA469AA1C}" type="slidenum">
              <a:rPr lang="pt-BR" noProof="0" smtClean="0"/>
              <a:pPr/>
              <a:t>‹nº›</a:t>
            </a:fld>
            <a:endParaRPr lang="pt-BR" noProof="0" dirty="0"/>
          </a:p>
        </p:txBody>
      </p:sp>
    </p:spTree>
    <p:extLst>
      <p:ext uri="{BB962C8B-B14F-4D97-AF65-F5344CB8AC3E}">
        <p14:creationId xmlns:p14="http://schemas.microsoft.com/office/powerpoint/2010/main" val="33786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noProof="0" smtClean="0"/>
              <a:t>Clique para editar o título mestre</a:t>
            </a:r>
            <a:endParaRPr lang="pt-BR" noProof="0" dirty="0"/>
          </a:p>
        </p:txBody>
      </p:sp>
      <p:sp>
        <p:nvSpPr>
          <p:cNvPr id="3" name="Espaço Reservado para Conteúdo 2"/>
          <p:cNvSpPr>
            <a:spLocks noGrp="1"/>
          </p:cNvSpPr>
          <p:nvPr>
            <p:ph sz="half" idx="1"/>
          </p:nvPr>
        </p:nvSpPr>
        <p:spPr>
          <a:xfrm>
            <a:off x="1293812" y="1676400"/>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pt-BR" noProof="0" smtClean="0"/>
              <a:t>Clique para editar o texto mestre</a:t>
            </a:r>
          </a:p>
          <a:p>
            <a:pPr lvl="1"/>
            <a:r>
              <a:rPr lang="pt-BR" noProof="0" smtClean="0"/>
              <a:t>Segundo nível</a:t>
            </a:r>
          </a:p>
          <a:p>
            <a:pPr lvl="2"/>
            <a:r>
              <a:rPr lang="pt-BR" noProof="0" smtClean="0"/>
              <a:t>Terceiro nível</a:t>
            </a:r>
          </a:p>
          <a:p>
            <a:pPr lvl="3"/>
            <a:r>
              <a:rPr lang="pt-BR" noProof="0" smtClean="0"/>
              <a:t>Quarto nível</a:t>
            </a:r>
          </a:p>
          <a:p>
            <a:pPr lvl="4"/>
            <a:r>
              <a:rPr lang="pt-BR" noProof="0" smtClean="0"/>
              <a:t>Quinto nível</a:t>
            </a:r>
            <a:endParaRPr lang="pt-BR" noProof="0" dirty="0"/>
          </a:p>
        </p:txBody>
      </p:sp>
      <p:sp>
        <p:nvSpPr>
          <p:cNvPr id="4" name="Espaço Reservado para Conteúdo 3"/>
          <p:cNvSpPr>
            <a:spLocks noGrp="1"/>
          </p:cNvSpPr>
          <p:nvPr>
            <p:ph sz="half" idx="2"/>
          </p:nvPr>
        </p:nvSpPr>
        <p:spPr>
          <a:xfrm>
            <a:off x="6202035" y="1676401"/>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pt-BR" noProof="0" smtClean="0"/>
              <a:t>Clique para editar o texto mestre</a:t>
            </a:r>
          </a:p>
          <a:p>
            <a:pPr lvl="1"/>
            <a:r>
              <a:rPr lang="pt-BR" noProof="0" smtClean="0"/>
              <a:t>Segundo nível</a:t>
            </a:r>
          </a:p>
          <a:p>
            <a:pPr lvl="2"/>
            <a:r>
              <a:rPr lang="pt-BR" noProof="0" smtClean="0"/>
              <a:t>Terceiro nível</a:t>
            </a:r>
          </a:p>
          <a:p>
            <a:pPr lvl="3"/>
            <a:r>
              <a:rPr lang="pt-BR" noProof="0" smtClean="0"/>
              <a:t>Quarto nível</a:t>
            </a:r>
          </a:p>
          <a:p>
            <a:pPr lvl="4"/>
            <a:r>
              <a:rPr lang="pt-BR" noProof="0" smtClean="0"/>
              <a:t>Quinto nível</a:t>
            </a:r>
            <a:endParaRPr lang="pt-BR" noProof="0" dirty="0"/>
          </a:p>
        </p:txBody>
      </p:sp>
      <p:sp>
        <p:nvSpPr>
          <p:cNvPr id="5" name="Espaço Reservado para Data 4"/>
          <p:cNvSpPr>
            <a:spLocks noGrp="1"/>
          </p:cNvSpPr>
          <p:nvPr>
            <p:ph type="dt" sz="half" idx="10"/>
          </p:nvPr>
        </p:nvSpPr>
        <p:spPr/>
        <p:txBody>
          <a:bodyPr/>
          <a:lstStyle/>
          <a:p>
            <a:fld id="{3CD9712D-992A-4AB1-A5C2-575F75921AA2}" type="datetimeFigureOut">
              <a:rPr lang="pt-BR" noProof="0" smtClean="0"/>
              <a:pPr/>
              <a:t>26/08/2016</a:t>
            </a:fld>
            <a:endParaRPr lang="pt-BR" noProof="0" dirty="0"/>
          </a:p>
        </p:txBody>
      </p:sp>
      <p:sp>
        <p:nvSpPr>
          <p:cNvPr id="6" name="Espaço Reservado para Rodapé 5"/>
          <p:cNvSpPr>
            <a:spLocks noGrp="1"/>
          </p:cNvSpPr>
          <p:nvPr>
            <p:ph type="ftr" sz="quarter" idx="11"/>
          </p:nvPr>
        </p:nvSpPr>
        <p:spPr/>
        <p:txBody>
          <a:bodyPr/>
          <a:lstStyle/>
          <a:p>
            <a:endParaRPr lang="pt-BR" noProof="0" dirty="0"/>
          </a:p>
        </p:txBody>
      </p:sp>
      <p:sp>
        <p:nvSpPr>
          <p:cNvPr id="7" name="Espaço Reservado para Número de Slide 6"/>
          <p:cNvSpPr>
            <a:spLocks noGrp="1"/>
          </p:cNvSpPr>
          <p:nvPr>
            <p:ph type="sldNum" sz="quarter" idx="12"/>
          </p:nvPr>
        </p:nvSpPr>
        <p:spPr/>
        <p:txBody>
          <a:bodyPr/>
          <a:lstStyle/>
          <a:p>
            <a:fld id="{81FEFA0A-2F20-4B60-98C6-5FFDA469AA1C}" type="slidenum">
              <a:rPr lang="pt-BR" noProof="0" smtClean="0"/>
              <a:pPr/>
              <a:t>‹nº›</a:t>
            </a:fld>
            <a:endParaRPr lang="pt-BR" noProof="0" dirty="0"/>
          </a:p>
        </p:txBody>
      </p:sp>
    </p:spTree>
    <p:extLst>
      <p:ext uri="{BB962C8B-B14F-4D97-AF65-F5344CB8AC3E}">
        <p14:creationId xmlns:p14="http://schemas.microsoft.com/office/powerpoint/2010/main" val="31074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1293813" y="381000"/>
            <a:ext cx="9601200" cy="1143000"/>
          </a:xfrm>
        </p:spPr>
        <p:txBody>
          <a:bodyPr/>
          <a:lstStyle>
            <a:lvl1pPr>
              <a:defRPr/>
            </a:lvl1pPr>
          </a:lstStyle>
          <a:p>
            <a:r>
              <a:rPr lang="pt-BR" noProof="0" smtClean="0"/>
              <a:t>Clique para editar o título mestre</a:t>
            </a:r>
            <a:endParaRPr lang="pt-BR" noProof="0" dirty="0"/>
          </a:p>
        </p:txBody>
      </p:sp>
      <p:sp>
        <p:nvSpPr>
          <p:cNvPr id="3" name="Espaço Reservado para Texto 2"/>
          <p:cNvSpPr>
            <a:spLocks noGrp="1"/>
          </p:cNvSpPr>
          <p:nvPr>
            <p:ph type="body" idx="1"/>
          </p:nvPr>
        </p:nvSpPr>
        <p:spPr>
          <a:xfrm>
            <a:off x="1293813" y="1676399"/>
            <a:ext cx="4701142"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noProof="0" smtClean="0"/>
              <a:t>Clique para editar o texto mestre</a:t>
            </a:r>
          </a:p>
        </p:txBody>
      </p:sp>
      <p:sp>
        <p:nvSpPr>
          <p:cNvPr id="4" name="Espaço Reservado para Conteúdo 3"/>
          <p:cNvSpPr>
            <a:spLocks noGrp="1"/>
          </p:cNvSpPr>
          <p:nvPr>
            <p:ph sz="half" idx="2"/>
          </p:nvPr>
        </p:nvSpPr>
        <p:spPr>
          <a:xfrm>
            <a:off x="1293813" y="2516457"/>
            <a:ext cx="4701142"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pt-BR" noProof="0" smtClean="0"/>
              <a:t>Clique para editar o texto mestre</a:t>
            </a:r>
          </a:p>
          <a:p>
            <a:pPr lvl="1"/>
            <a:r>
              <a:rPr lang="pt-BR" noProof="0" smtClean="0"/>
              <a:t>Segundo nível</a:t>
            </a:r>
          </a:p>
          <a:p>
            <a:pPr lvl="2"/>
            <a:r>
              <a:rPr lang="pt-BR" noProof="0" smtClean="0"/>
              <a:t>Terceiro nível</a:t>
            </a:r>
          </a:p>
          <a:p>
            <a:pPr lvl="3"/>
            <a:r>
              <a:rPr lang="pt-BR" noProof="0" smtClean="0"/>
              <a:t>Quarto nível</a:t>
            </a:r>
          </a:p>
          <a:p>
            <a:pPr lvl="4"/>
            <a:r>
              <a:rPr lang="pt-BR" noProof="0" smtClean="0"/>
              <a:t>Quinto nível</a:t>
            </a:r>
            <a:endParaRPr lang="pt-BR" noProof="0" dirty="0"/>
          </a:p>
        </p:txBody>
      </p:sp>
      <p:sp>
        <p:nvSpPr>
          <p:cNvPr id="5" name="Espaço Reservado para Texto 4"/>
          <p:cNvSpPr>
            <a:spLocks noGrp="1"/>
          </p:cNvSpPr>
          <p:nvPr>
            <p:ph type="body" sz="quarter" idx="3"/>
          </p:nvPr>
        </p:nvSpPr>
        <p:spPr>
          <a:xfrm>
            <a:off x="6191754" y="1676399"/>
            <a:ext cx="4703259"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noProof="0" smtClean="0"/>
              <a:t>Clique para editar o texto mestre</a:t>
            </a:r>
          </a:p>
        </p:txBody>
      </p:sp>
      <p:sp>
        <p:nvSpPr>
          <p:cNvPr id="6" name="Espaço Reservado para Conteúdo 5"/>
          <p:cNvSpPr>
            <a:spLocks noGrp="1"/>
          </p:cNvSpPr>
          <p:nvPr>
            <p:ph sz="quarter" idx="4"/>
          </p:nvPr>
        </p:nvSpPr>
        <p:spPr>
          <a:xfrm>
            <a:off x="6191754" y="2516457"/>
            <a:ext cx="4703259"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pt-BR" noProof="0" smtClean="0"/>
              <a:t>Clique para editar o texto mestre</a:t>
            </a:r>
          </a:p>
          <a:p>
            <a:pPr lvl="1"/>
            <a:r>
              <a:rPr lang="pt-BR" noProof="0" smtClean="0"/>
              <a:t>Segundo nível</a:t>
            </a:r>
          </a:p>
          <a:p>
            <a:pPr lvl="2"/>
            <a:r>
              <a:rPr lang="pt-BR" noProof="0" smtClean="0"/>
              <a:t>Terceiro nível</a:t>
            </a:r>
          </a:p>
          <a:p>
            <a:pPr lvl="3"/>
            <a:r>
              <a:rPr lang="pt-BR" noProof="0" smtClean="0"/>
              <a:t>Quarto nível</a:t>
            </a:r>
          </a:p>
          <a:p>
            <a:pPr lvl="4"/>
            <a:r>
              <a:rPr lang="pt-BR" noProof="0" smtClean="0"/>
              <a:t>Quinto nível</a:t>
            </a:r>
            <a:endParaRPr lang="pt-BR" noProof="0" dirty="0"/>
          </a:p>
        </p:txBody>
      </p:sp>
      <p:sp>
        <p:nvSpPr>
          <p:cNvPr id="7" name="Espaço Reservado para Data 6"/>
          <p:cNvSpPr>
            <a:spLocks noGrp="1"/>
          </p:cNvSpPr>
          <p:nvPr>
            <p:ph type="dt" sz="half" idx="10"/>
          </p:nvPr>
        </p:nvSpPr>
        <p:spPr/>
        <p:txBody>
          <a:bodyPr/>
          <a:lstStyle/>
          <a:p>
            <a:fld id="{3CD9712D-992A-4AB1-A5C2-575F75921AA2}" type="datetimeFigureOut">
              <a:rPr lang="pt-BR" noProof="0" smtClean="0"/>
              <a:pPr/>
              <a:t>26/08/2016</a:t>
            </a:fld>
            <a:endParaRPr lang="pt-BR" noProof="0" dirty="0"/>
          </a:p>
        </p:txBody>
      </p:sp>
      <p:sp>
        <p:nvSpPr>
          <p:cNvPr id="8" name="Espaço Reservado para Rodapé 7"/>
          <p:cNvSpPr>
            <a:spLocks noGrp="1"/>
          </p:cNvSpPr>
          <p:nvPr>
            <p:ph type="ftr" sz="quarter" idx="11"/>
          </p:nvPr>
        </p:nvSpPr>
        <p:spPr/>
        <p:txBody>
          <a:bodyPr/>
          <a:lstStyle/>
          <a:p>
            <a:endParaRPr lang="pt-BR" noProof="0" dirty="0"/>
          </a:p>
        </p:txBody>
      </p:sp>
      <p:sp>
        <p:nvSpPr>
          <p:cNvPr id="9" name="Espaço Reservado para Número de Slide 8"/>
          <p:cNvSpPr>
            <a:spLocks noGrp="1"/>
          </p:cNvSpPr>
          <p:nvPr>
            <p:ph type="sldNum" sz="quarter" idx="12"/>
          </p:nvPr>
        </p:nvSpPr>
        <p:spPr/>
        <p:txBody>
          <a:bodyPr/>
          <a:lstStyle/>
          <a:p>
            <a:fld id="{81FEFA0A-2F20-4B60-98C6-5FFDA469AA1C}" type="slidenum">
              <a:rPr lang="pt-BR" noProof="0" smtClean="0"/>
              <a:pPr/>
              <a:t>‹nº›</a:t>
            </a:fld>
            <a:endParaRPr lang="pt-BR" noProof="0" dirty="0"/>
          </a:p>
        </p:txBody>
      </p:sp>
    </p:spTree>
    <p:extLst>
      <p:ext uri="{BB962C8B-B14F-4D97-AF65-F5344CB8AC3E}">
        <p14:creationId xmlns:p14="http://schemas.microsoft.com/office/powerpoint/2010/main" val="16885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noProof="0" smtClean="0"/>
              <a:t>Clique para editar o título mestre</a:t>
            </a:r>
            <a:endParaRPr lang="pt-BR" noProof="0" dirty="0"/>
          </a:p>
        </p:txBody>
      </p:sp>
      <p:sp>
        <p:nvSpPr>
          <p:cNvPr id="3" name="Espaço Reservado para Data 2"/>
          <p:cNvSpPr>
            <a:spLocks noGrp="1"/>
          </p:cNvSpPr>
          <p:nvPr>
            <p:ph type="dt" sz="half" idx="10"/>
          </p:nvPr>
        </p:nvSpPr>
        <p:spPr/>
        <p:txBody>
          <a:bodyPr/>
          <a:lstStyle/>
          <a:p>
            <a:fld id="{3CD9712D-992A-4AB1-A5C2-575F75921AA2}" type="datetimeFigureOut">
              <a:rPr lang="pt-BR" noProof="0" smtClean="0"/>
              <a:pPr/>
              <a:t>26/08/2016</a:t>
            </a:fld>
            <a:endParaRPr lang="pt-BR" noProof="0" dirty="0"/>
          </a:p>
        </p:txBody>
      </p:sp>
      <p:sp>
        <p:nvSpPr>
          <p:cNvPr id="4" name="Espaço Reservado para Rodapé 3"/>
          <p:cNvSpPr>
            <a:spLocks noGrp="1"/>
          </p:cNvSpPr>
          <p:nvPr>
            <p:ph type="ftr" sz="quarter" idx="11"/>
          </p:nvPr>
        </p:nvSpPr>
        <p:spPr/>
        <p:txBody>
          <a:bodyPr/>
          <a:lstStyle/>
          <a:p>
            <a:endParaRPr lang="pt-BR" noProof="0" dirty="0"/>
          </a:p>
        </p:txBody>
      </p:sp>
      <p:sp>
        <p:nvSpPr>
          <p:cNvPr id="5" name="Espaço Reservado para Número de Slide 4"/>
          <p:cNvSpPr>
            <a:spLocks noGrp="1"/>
          </p:cNvSpPr>
          <p:nvPr>
            <p:ph type="sldNum" sz="quarter" idx="12"/>
          </p:nvPr>
        </p:nvSpPr>
        <p:spPr/>
        <p:txBody>
          <a:bodyPr/>
          <a:lstStyle/>
          <a:p>
            <a:fld id="{81FEFA0A-2F20-4B60-98C6-5FFDA469AA1C}" type="slidenum">
              <a:rPr lang="pt-BR" noProof="0" smtClean="0"/>
              <a:pPr/>
              <a:t>‹nº›</a:t>
            </a:fld>
            <a:endParaRPr lang="pt-BR" noProof="0" dirty="0"/>
          </a:p>
        </p:txBody>
      </p:sp>
    </p:spTree>
    <p:extLst>
      <p:ext uri="{BB962C8B-B14F-4D97-AF65-F5344CB8AC3E}">
        <p14:creationId xmlns:p14="http://schemas.microsoft.com/office/powerpoint/2010/main" val="3261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m branco">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3CD9712D-992A-4AB1-A5C2-575F75921AA2}" type="datetimeFigureOut">
              <a:rPr lang="pt-BR" noProof="0" smtClean="0"/>
              <a:pPr/>
              <a:t>26/08/2016</a:t>
            </a:fld>
            <a:endParaRPr lang="pt-BR" noProof="0" dirty="0"/>
          </a:p>
        </p:txBody>
      </p:sp>
      <p:sp>
        <p:nvSpPr>
          <p:cNvPr id="3" name="Espaço Reservado para Rodapé 2"/>
          <p:cNvSpPr>
            <a:spLocks noGrp="1"/>
          </p:cNvSpPr>
          <p:nvPr>
            <p:ph type="ftr" sz="quarter" idx="11"/>
          </p:nvPr>
        </p:nvSpPr>
        <p:spPr/>
        <p:txBody>
          <a:bodyPr/>
          <a:lstStyle/>
          <a:p>
            <a:endParaRPr lang="pt-BR" noProof="0" dirty="0"/>
          </a:p>
        </p:txBody>
      </p:sp>
      <p:sp>
        <p:nvSpPr>
          <p:cNvPr id="4" name="Espaço Reservado para Número de Slide 3"/>
          <p:cNvSpPr>
            <a:spLocks noGrp="1"/>
          </p:cNvSpPr>
          <p:nvPr>
            <p:ph type="sldNum" sz="quarter" idx="12"/>
          </p:nvPr>
        </p:nvSpPr>
        <p:spPr/>
        <p:txBody>
          <a:bodyPr/>
          <a:lstStyle/>
          <a:p>
            <a:fld id="{81FEFA0A-2F20-4B60-98C6-5FFDA469AA1C}" type="slidenum">
              <a:rPr lang="pt-BR" noProof="0" smtClean="0"/>
              <a:pPr/>
              <a:t>‹nº›</a:t>
            </a:fld>
            <a:endParaRPr lang="pt-BR" noProof="0" dirty="0"/>
          </a:p>
        </p:txBody>
      </p:sp>
    </p:spTree>
    <p:extLst>
      <p:ext uri="{BB962C8B-B14F-4D97-AF65-F5344CB8AC3E}">
        <p14:creationId xmlns:p14="http://schemas.microsoft.com/office/powerpoint/2010/main" val="7433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7770811" y="1676400"/>
            <a:ext cx="3810000" cy="2438400"/>
          </a:xfrm>
        </p:spPr>
        <p:txBody>
          <a:bodyPr anchor="b">
            <a:normAutofit/>
          </a:bodyPr>
          <a:lstStyle>
            <a:lvl1pPr algn="l">
              <a:defRPr sz="3200" b="0"/>
            </a:lvl1pPr>
          </a:lstStyle>
          <a:p>
            <a:r>
              <a:rPr lang="pt-BR" noProof="0" smtClean="0"/>
              <a:t>Clique para editar o título mestre</a:t>
            </a:r>
            <a:endParaRPr lang="pt-BR" noProof="0" dirty="0"/>
          </a:p>
        </p:txBody>
      </p:sp>
      <p:sp>
        <p:nvSpPr>
          <p:cNvPr id="3" name="Espaço Reservado para Conteúdo 2"/>
          <p:cNvSpPr>
            <a:spLocks noGrp="1"/>
          </p:cNvSpPr>
          <p:nvPr>
            <p:ph idx="1"/>
          </p:nvPr>
        </p:nvSpPr>
        <p:spPr>
          <a:xfrm>
            <a:off x="1293813" y="685800"/>
            <a:ext cx="61722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noProof="0" smtClean="0"/>
              <a:t>Clique para editar o texto mestre</a:t>
            </a:r>
          </a:p>
          <a:p>
            <a:pPr lvl="1"/>
            <a:r>
              <a:rPr lang="pt-BR" noProof="0" smtClean="0"/>
              <a:t>Segundo nível</a:t>
            </a:r>
          </a:p>
          <a:p>
            <a:pPr lvl="2"/>
            <a:r>
              <a:rPr lang="pt-BR" noProof="0" smtClean="0"/>
              <a:t>Terceiro nível</a:t>
            </a:r>
          </a:p>
          <a:p>
            <a:pPr lvl="3"/>
            <a:r>
              <a:rPr lang="pt-BR" noProof="0" smtClean="0"/>
              <a:t>Quarto nível</a:t>
            </a:r>
          </a:p>
          <a:p>
            <a:pPr lvl="4"/>
            <a:r>
              <a:rPr lang="pt-BR" noProof="0" smtClean="0"/>
              <a:t>Quinto nível</a:t>
            </a:r>
            <a:endParaRPr lang="pt-BR" noProof="0" dirty="0"/>
          </a:p>
        </p:txBody>
      </p:sp>
      <p:sp>
        <p:nvSpPr>
          <p:cNvPr id="4" name="Espaço Reservado para Texto 3"/>
          <p:cNvSpPr>
            <a:spLocks noGrp="1"/>
          </p:cNvSpPr>
          <p:nvPr>
            <p:ph type="body" sz="half" idx="2"/>
          </p:nvPr>
        </p:nvSpPr>
        <p:spPr>
          <a:xfrm>
            <a:off x="7770811"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noProof="0" smtClean="0"/>
              <a:t>Clique para editar o texto mestre</a:t>
            </a:r>
          </a:p>
        </p:txBody>
      </p:sp>
      <p:sp>
        <p:nvSpPr>
          <p:cNvPr id="5" name="Espaço Reservado para Data 4"/>
          <p:cNvSpPr>
            <a:spLocks noGrp="1"/>
          </p:cNvSpPr>
          <p:nvPr>
            <p:ph type="dt" sz="half" idx="10"/>
          </p:nvPr>
        </p:nvSpPr>
        <p:spPr/>
        <p:txBody>
          <a:bodyPr/>
          <a:lstStyle/>
          <a:p>
            <a:fld id="{3CD9712D-992A-4AB1-A5C2-575F75921AA2}" type="datetimeFigureOut">
              <a:rPr lang="pt-BR" noProof="0" smtClean="0"/>
              <a:pPr/>
              <a:t>26/08/2016</a:t>
            </a:fld>
            <a:endParaRPr lang="pt-BR" noProof="0" dirty="0"/>
          </a:p>
        </p:txBody>
      </p:sp>
      <p:sp>
        <p:nvSpPr>
          <p:cNvPr id="6" name="Espaço Reservado para Rodapé 5"/>
          <p:cNvSpPr>
            <a:spLocks noGrp="1"/>
          </p:cNvSpPr>
          <p:nvPr>
            <p:ph type="ftr" sz="quarter" idx="11"/>
          </p:nvPr>
        </p:nvSpPr>
        <p:spPr/>
        <p:txBody>
          <a:bodyPr/>
          <a:lstStyle/>
          <a:p>
            <a:endParaRPr lang="pt-BR" noProof="0" dirty="0"/>
          </a:p>
        </p:txBody>
      </p:sp>
      <p:sp>
        <p:nvSpPr>
          <p:cNvPr id="7" name="Espaço Reservado para Número de Slide 6"/>
          <p:cNvSpPr>
            <a:spLocks noGrp="1"/>
          </p:cNvSpPr>
          <p:nvPr>
            <p:ph type="sldNum" sz="quarter" idx="12"/>
          </p:nvPr>
        </p:nvSpPr>
        <p:spPr/>
        <p:txBody>
          <a:bodyPr/>
          <a:lstStyle/>
          <a:p>
            <a:fld id="{81FEFA0A-2F20-4B60-98C6-5FFDA469AA1C}" type="slidenum">
              <a:rPr lang="pt-BR" noProof="0" smtClean="0"/>
              <a:pPr/>
              <a:t>‹nº›</a:t>
            </a:fld>
            <a:endParaRPr lang="pt-BR" noProof="0" dirty="0"/>
          </a:p>
        </p:txBody>
      </p:sp>
    </p:spTree>
    <p:extLst>
      <p:ext uri="{BB962C8B-B14F-4D97-AF65-F5344CB8AC3E}">
        <p14:creationId xmlns:p14="http://schemas.microsoft.com/office/powerpoint/2010/main" val="82885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7770812" y="1676400"/>
            <a:ext cx="3810000" cy="2438400"/>
          </a:xfrm>
        </p:spPr>
        <p:txBody>
          <a:bodyPr anchor="b">
            <a:noAutofit/>
          </a:bodyPr>
          <a:lstStyle>
            <a:lvl1pPr algn="l">
              <a:defRPr sz="3200" b="0"/>
            </a:lvl1pPr>
          </a:lstStyle>
          <a:p>
            <a:r>
              <a:rPr lang="pt-BR" noProof="0" smtClean="0"/>
              <a:t>Clique para editar o título mestre</a:t>
            </a:r>
            <a:endParaRPr lang="pt-BR" noProof="0" dirty="0"/>
          </a:p>
        </p:txBody>
      </p:sp>
      <p:sp>
        <p:nvSpPr>
          <p:cNvPr id="3" name="Espaço Reservado para Imagem 2"/>
          <p:cNvSpPr>
            <a:spLocks noGrp="1"/>
          </p:cNvSpPr>
          <p:nvPr>
            <p:ph type="pic" idx="1"/>
          </p:nvPr>
        </p:nvSpPr>
        <p:spPr>
          <a:xfrm>
            <a:off x="1522412" y="0"/>
            <a:ext cx="5943601" cy="6858000"/>
          </a:xfrm>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noProof="0" dirty="0" smtClean="0"/>
              <a:t>Clique no ícone para adicionar uma imagem</a:t>
            </a:r>
            <a:endParaRPr lang="pt-BR" noProof="0" dirty="0"/>
          </a:p>
        </p:txBody>
      </p:sp>
      <p:sp>
        <p:nvSpPr>
          <p:cNvPr id="4" name="Espaço Reservado para Texto 3"/>
          <p:cNvSpPr>
            <a:spLocks noGrp="1"/>
          </p:cNvSpPr>
          <p:nvPr>
            <p:ph type="body" sz="half" idx="2"/>
          </p:nvPr>
        </p:nvSpPr>
        <p:spPr>
          <a:xfrm>
            <a:off x="7770812"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noProof="0" smtClean="0"/>
              <a:t>Clique para editar o texto mestre</a:t>
            </a:r>
          </a:p>
        </p:txBody>
      </p:sp>
    </p:spTree>
    <p:extLst>
      <p:ext uri="{BB962C8B-B14F-4D97-AF65-F5344CB8AC3E}">
        <p14:creationId xmlns:p14="http://schemas.microsoft.com/office/powerpoint/2010/main" val="383949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noProof="0" smtClean="0"/>
              <a:t>Clique para editar o título mestre</a:t>
            </a:r>
            <a:endParaRPr lang="pt-BR" noProof="0" dirty="0"/>
          </a:p>
        </p:txBody>
      </p:sp>
      <p:sp>
        <p:nvSpPr>
          <p:cNvPr id="3" name="Espaço Reservado para Texto Vertical 2"/>
          <p:cNvSpPr>
            <a:spLocks noGrp="1"/>
          </p:cNvSpPr>
          <p:nvPr>
            <p:ph type="body" orient="vert" idx="1"/>
          </p:nvPr>
        </p:nvSpPr>
        <p:spPr/>
        <p:txBody>
          <a:bodyPr vert="eaVert"/>
          <a:lstStyle>
            <a:lvl5pPr>
              <a:defRPr/>
            </a:lvl5pPr>
            <a:lvl6pPr marL="1600200">
              <a:defRPr/>
            </a:lvl6pPr>
            <a:lvl7pPr marL="1874520">
              <a:defRPr/>
            </a:lvl7pPr>
            <a:lvl8pPr marL="2148840">
              <a:defRPr/>
            </a:lvl8pPr>
            <a:lvl9pPr marL="2423160">
              <a:defRPr/>
            </a:lvl9pPr>
          </a:lstStyle>
          <a:p>
            <a:pPr lvl="0"/>
            <a:r>
              <a:rPr lang="pt-BR" noProof="0" smtClean="0"/>
              <a:t>Clique para editar o texto mestre</a:t>
            </a:r>
          </a:p>
          <a:p>
            <a:pPr lvl="1"/>
            <a:r>
              <a:rPr lang="pt-BR" noProof="0" smtClean="0"/>
              <a:t>Segundo nível</a:t>
            </a:r>
          </a:p>
          <a:p>
            <a:pPr lvl="2"/>
            <a:r>
              <a:rPr lang="pt-BR" noProof="0" smtClean="0"/>
              <a:t>Terceiro nível</a:t>
            </a:r>
          </a:p>
          <a:p>
            <a:pPr lvl="3"/>
            <a:r>
              <a:rPr lang="pt-BR" noProof="0" smtClean="0"/>
              <a:t>Quarto nível</a:t>
            </a:r>
          </a:p>
          <a:p>
            <a:pPr lvl="4"/>
            <a:r>
              <a:rPr lang="pt-BR" noProof="0" smtClean="0"/>
              <a:t>Quinto nível</a:t>
            </a:r>
            <a:endParaRPr lang="pt-BR" noProof="0" dirty="0"/>
          </a:p>
        </p:txBody>
      </p:sp>
      <p:sp>
        <p:nvSpPr>
          <p:cNvPr id="4" name="Espaço Reservado para Data 3"/>
          <p:cNvSpPr>
            <a:spLocks noGrp="1"/>
          </p:cNvSpPr>
          <p:nvPr>
            <p:ph type="dt" sz="half" idx="10"/>
          </p:nvPr>
        </p:nvSpPr>
        <p:spPr/>
        <p:txBody>
          <a:bodyPr/>
          <a:lstStyle/>
          <a:p>
            <a:fld id="{3CD9712D-992A-4AB1-A5C2-575F75921AA2}" type="datetimeFigureOut">
              <a:rPr lang="pt-BR" noProof="0" smtClean="0"/>
              <a:pPr/>
              <a:t>26/08/2016</a:t>
            </a:fld>
            <a:endParaRPr lang="pt-BR" noProof="0" dirty="0"/>
          </a:p>
        </p:txBody>
      </p:sp>
      <p:sp>
        <p:nvSpPr>
          <p:cNvPr id="5" name="Espaço Reservado para Rodapé 4"/>
          <p:cNvSpPr>
            <a:spLocks noGrp="1"/>
          </p:cNvSpPr>
          <p:nvPr>
            <p:ph type="ftr" sz="quarter" idx="11"/>
          </p:nvPr>
        </p:nvSpPr>
        <p:spPr/>
        <p:txBody>
          <a:bodyPr/>
          <a:lstStyle/>
          <a:p>
            <a:endParaRPr lang="pt-BR" noProof="0" dirty="0"/>
          </a:p>
        </p:txBody>
      </p:sp>
      <p:sp>
        <p:nvSpPr>
          <p:cNvPr id="6" name="Espaço Reservado para Número de Slide 5"/>
          <p:cNvSpPr>
            <a:spLocks noGrp="1"/>
          </p:cNvSpPr>
          <p:nvPr>
            <p:ph type="sldNum" sz="quarter" idx="12"/>
          </p:nvPr>
        </p:nvSpPr>
        <p:spPr/>
        <p:txBody>
          <a:bodyPr/>
          <a:lstStyle/>
          <a:p>
            <a:fld id="{81FEFA0A-2F20-4B60-98C6-5FFDA469AA1C}" type="slidenum">
              <a:rPr lang="pt-BR" noProof="0" smtClean="0"/>
              <a:pPr/>
              <a:t>‹nº›</a:t>
            </a:fld>
            <a:endParaRPr lang="pt-BR" noProof="0" dirty="0"/>
          </a:p>
        </p:txBody>
      </p:sp>
    </p:spTree>
    <p:extLst>
      <p:ext uri="{BB962C8B-B14F-4D97-AF65-F5344CB8AC3E}">
        <p14:creationId xmlns:p14="http://schemas.microsoft.com/office/powerpoint/2010/main" val="28575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9752014" y="381000"/>
            <a:ext cx="1904998" cy="5791200"/>
          </a:xfrm>
        </p:spPr>
        <p:txBody>
          <a:bodyPr vert="eaVert"/>
          <a:lstStyle/>
          <a:p>
            <a:r>
              <a:rPr lang="pt-BR" noProof="0" smtClean="0"/>
              <a:t>Clique para editar o título mestre</a:t>
            </a:r>
            <a:endParaRPr lang="pt-BR" noProof="0" dirty="0"/>
          </a:p>
        </p:txBody>
      </p:sp>
      <p:sp>
        <p:nvSpPr>
          <p:cNvPr id="3" name="Espaço Reservado para Texto Vertical 2"/>
          <p:cNvSpPr>
            <a:spLocks noGrp="1"/>
          </p:cNvSpPr>
          <p:nvPr>
            <p:ph type="body" orient="vert" idx="1"/>
          </p:nvPr>
        </p:nvSpPr>
        <p:spPr>
          <a:xfrm>
            <a:off x="1293814" y="381000"/>
            <a:ext cx="8305800" cy="5791200"/>
          </a:xfrm>
        </p:spPr>
        <p:txBody>
          <a:bodyPr vert="eaVert"/>
          <a:lstStyle>
            <a:lvl5pPr>
              <a:defRPr/>
            </a:lvl5pPr>
            <a:lvl6pPr>
              <a:defRPr/>
            </a:lvl6pPr>
            <a:lvl7pPr>
              <a:defRPr/>
            </a:lvl7pPr>
            <a:lvl8pPr>
              <a:defRPr/>
            </a:lvl8pPr>
            <a:lvl9pPr>
              <a:defRPr/>
            </a:lvl9pPr>
          </a:lstStyle>
          <a:p>
            <a:pPr lvl="0"/>
            <a:r>
              <a:rPr lang="pt-BR" noProof="0" smtClean="0"/>
              <a:t>Clique para editar o texto mestre</a:t>
            </a:r>
          </a:p>
          <a:p>
            <a:pPr lvl="1"/>
            <a:r>
              <a:rPr lang="pt-BR" noProof="0" smtClean="0"/>
              <a:t>Segundo nível</a:t>
            </a:r>
          </a:p>
          <a:p>
            <a:pPr lvl="2"/>
            <a:r>
              <a:rPr lang="pt-BR" noProof="0" smtClean="0"/>
              <a:t>Terceiro nível</a:t>
            </a:r>
          </a:p>
          <a:p>
            <a:pPr lvl="3"/>
            <a:r>
              <a:rPr lang="pt-BR" noProof="0" smtClean="0"/>
              <a:t>Quarto nível</a:t>
            </a:r>
          </a:p>
          <a:p>
            <a:pPr lvl="4"/>
            <a:r>
              <a:rPr lang="pt-BR" noProof="0" smtClean="0"/>
              <a:t>Quinto nível</a:t>
            </a:r>
            <a:endParaRPr lang="pt-BR" noProof="0" dirty="0"/>
          </a:p>
        </p:txBody>
      </p:sp>
      <p:sp>
        <p:nvSpPr>
          <p:cNvPr id="4" name="Espaço Reservado para Data 3"/>
          <p:cNvSpPr>
            <a:spLocks noGrp="1"/>
          </p:cNvSpPr>
          <p:nvPr>
            <p:ph type="dt" sz="half" idx="10"/>
          </p:nvPr>
        </p:nvSpPr>
        <p:spPr/>
        <p:txBody>
          <a:bodyPr/>
          <a:lstStyle/>
          <a:p>
            <a:fld id="{3CD9712D-992A-4AB1-A5C2-575F75921AA2}" type="datetimeFigureOut">
              <a:rPr lang="pt-BR" noProof="0" smtClean="0"/>
              <a:pPr/>
              <a:t>26/08/2016</a:t>
            </a:fld>
            <a:endParaRPr lang="pt-BR" noProof="0" dirty="0"/>
          </a:p>
        </p:txBody>
      </p:sp>
      <p:sp>
        <p:nvSpPr>
          <p:cNvPr id="5" name="Espaço Reservado para Rodapé 4"/>
          <p:cNvSpPr>
            <a:spLocks noGrp="1"/>
          </p:cNvSpPr>
          <p:nvPr>
            <p:ph type="ftr" sz="quarter" idx="11"/>
          </p:nvPr>
        </p:nvSpPr>
        <p:spPr/>
        <p:txBody>
          <a:bodyPr/>
          <a:lstStyle/>
          <a:p>
            <a:endParaRPr lang="pt-BR" noProof="0" dirty="0"/>
          </a:p>
        </p:txBody>
      </p:sp>
      <p:sp>
        <p:nvSpPr>
          <p:cNvPr id="6" name="Espaço Reservado para Número de Slide 5"/>
          <p:cNvSpPr>
            <a:spLocks noGrp="1"/>
          </p:cNvSpPr>
          <p:nvPr>
            <p:ph type="sldNum" sz="quarter" idx="12"/>
          </p:nvPr>
        </p:nvSpPr>
        <p:spPr/>
        <p:txBody>
          <a:bodyPr/>
          <a:lstStyle/>
          <a:p>
            <a:fld id="{81FEFA0A-2F20-4B60-98C6-5FFDA469AA1C}" type="slidenum">
              <a:rPr lang="pt-BR" noProof="0" smtClean="0"/>
              <a:pPr/>
              <a:t>‹nº›</a:t>
            </a:fld>
            <a:endParaRPr lang="pt-BR" noProof="0" dirty="0"/>
          </a:p>
        </p:txBody>
      </p:sp>
    </p:spTree>
    <p:extLst>
      <p:ext uri="{BB962C8B-B14F-4D97-AF65-F5344CB8AC3E}">
        <p14:creationId xmlns:p14="http://schemas.microsoft.com/office/powerpoint/2010/main" val="213226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7" name="Retângulo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2" name="Espaço Reservado para Título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r>
              <a:rPr lang="pt-BR" noProof="0" dirty="0" smtClean="0"/>
              <a:t>Clique para editar o título mestre</a:t>
            </a:r>
            <a:endParaRPr lang="pt-BR" noProof="0" dirty="0"/>
          </a:p>
        </p:txBody>
      </p:sp>
      <p:sp>
        <p:nvSpPr>
          <p:cNvPr id="3" name="Espaço Reservado para Texto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a:r>
              <a:rPr lang="pt-BR" noProof="0" dirty="0" smtClean="0"/>
              <a:t>Clique para editar o texto mestre</a:t>
            </a:r>
          </a:p>
          <a:p>
            <a:pPr lvl="1"/>
            <a:r>
              <a:rPr lang="pt-BR" noProof="0" dirty="0" smtClean="0"/>
              <a:t>Segundo nível</a:t>
            </a:r>
          </a:p>
          <a:p>
            <a:pPr lvl="2"/>
            <a:r>
              <a:rPr lang="pt-BR" noProof="0" dirty="0" smtClean="0"/>
              <a:t>Terceiro nível</a:t>
            </a:r>
          </a:p>
          <a:p>
            <a:pPr lvl="3"/>
            <a:r>
              <a:rPr lang="pt-BR" noProof="0" dirty="0" smtClean="0"/>
              <a:t>Quarto nível</a:t>
            </a:r>
          </a:p>
          <a:p>
            <a:pPr lvl="4"/>
            <a:r>
              <a:rPr lang="pt-BR" noProof="0" dirty="0" smtClean="0"/>
              <a:t>Quinto nível</a:t>
            </a:r>
            <a:endParaRPr lang="pt-BR" noProof="0" dirty="0"/>
          </a:p>
        </p:txBody>
      </p:sp>
      <p:sp>
        <p:nvSpPr>
          <p:cNvPr id="4" name="Espaço Reservado para Data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a:defRPr sz="900">
                <a:solidFill>
                  <a:schemeClr val="tx1">
                    <a:lumMod val="90000"/>
                    <a:lumOff val="10000"/>
                  </a:schemeClr>
                </a:solidFill>
              </a:defRPr>
            </a:lvl1pPr>
          </a:lstStyle>
          <a:p>
            <a:fld id="{3CD9712D-992A-4AB1-A5C2-575F75921AA2}" type="datetimeFigureOut">
              <a:rPr lang="pt-BR" noProof="0" smtClean="0"/>
              <a:pPr/>
              <a:t>26/08/2016</a:t>
            </a:fld>
            <a:endParaRPr lang="pt-BR" noProof="0" dirty="0"/>
          </a:p>
        </p:txBody>
      </p:sp>
      <p:sp>
        <p:nvSpPr>
          <p:cNvPr id="5" name="Espaço Reservado para Rodapé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900">
                <a:solidFill>
                  <a:schemeClr val="tx1">
                    <a:lumMod val="90000"/>
                    <a:lumOff val="10000"/>
                  </a:schemeClr>
                </a:solidFill>
              </a:defRPr>
            </a:lvl1pPr>
          </a:lstStyle>
          <a:p>
            <a:endParaRPr lang="pt-BR" noProof="0" dirty="0"/>
          </a:p>
        </p:txBody>
      </p:sp>
      <p:sp>
        <p:nvSpPr>
          <p:cNvPr id="6" name="Espaço Reservado para Número de Slide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r">
              <a:defRPr sz="900">
                <a:solidFill>
                  <a:schemeClr val="tx1">
                    <a:lumMod val="90000"/>
                    <a:lumOff val="10000"/>
                  </a:schemeClr>
                </a:solidFill>
              </a:defRPr>
            </a:lvl1pPr>
          </a:lstStyle>
          <a:p>
            <a:fld id="{81FEFA0A-2F20-4B60-98C6-5FFDA469AA1C}" type="slidenum">
              <a:rPr lang="pt-BR" noProof="0" smtClean="0"/>
              <a:pPr/>
              <a:t>‹nº›</a:t>
            </a:fld>
            <a:endParaRPr lang="pt-BR" noProof="0" dirty="0"/>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93812" y="11832"/>
            <a:ext cx="9505056" cy="2553072"/>
          </a:xfrm>
        </p:spPr>
        <p:txBody>
          <a:bodyPr>
            <a:normAutofit fontScale="90000"/>
          </a:bodyPr>
          <a:lstStyle/>
          <a:p>
            <a:pPr algn="ctr"/>
            <a:r>
              <a:rPr lang="pt-BR" sz="2800" b="1" dirty="0">
                <a:latin typeface="Book Antiqua" panose="02040602050305030304" pitchFamily="18" charset="0"/>
              </a:rPr>
              <a:t>NÚCLEO DE PSICANÁLISE DE </a:t>
            </a:r>
            <a:r>
              <a:rPr lang="pt-BR" sz="2800" b="1" dirty="0" smtClean="0">
                <a:latin typeface="Book Antiqua" panose="02040602050305030304" pitchFamily="18" charset="0"/>
              </a:rPr>
              <a:t>MARÍLIA </a:t>
            </a:r>
            <a:r>
              <a:rPr lang="pt-BR" sz="2800" b="1" dirty="0">
                <a:latin typeface="Book Antiqua" panose="02040602050305030304" pitchFamily="18" charset="0"/>
              </a:rPr>
              <a:t>E REGIÃO </a:t>
            </a:r>
            <a:r>
              <a:rPr lang="pt-BR" sz="2800" b="1" dirty="0" smtClean="0">
                <a:latin typeface="Book Antiqua" panose="02040602050305030304" pitchFamily="18" charset="0"/>
              </a:rPr>
              <a:t/>
            </a:r>
            <a:br>
              <a:rPr lang="pt-BR" sz="2800" b="1" dirty="0" smtClean="0">
                <a:latin typeface="Book Antiqua" panose="02040602050305030304" pitchFamily="18" charset="0"/>
              </a:rPr>
            </a:br>
            <a:r>
              <a:rPr lang="pt-BR" sz="2800" b="1" dirty="0">
                <a:latin typeface="Book Antiqua" panose="02040602050305030304" pitchFamily="18" charset="0"/>
              </a:rPr>
              <a:t/>
            </a:r>
            <a:br>
              <a:rPr lang="pt-BR" sz="2800" b="1" dirty="0">
                <a:latin typeface="Book Antiqua" panose="02040602050305030304" pitchFamily="18" charset="0"/>
              </a:rPr>
            </a:br>
            <a:r>
              <a:rPr lang="pt-BR" sz="2800" b="1" dirty="0" smtClean="0">
                <a:latin typeface="Book Antiqua" panose="02040602050305030304" pitchFamily="18" charset="0"/>
              </a:rPr>
              <a:t>27 </a:t>
            </a:r>
            <a:r>
              <a:rPr lang="pt-BR" sz="2800" b="1" dirty="0">
                <a:latin typeface="Book Antiqua" panose="02040602050305030304" pitchFamily="18" charset="0"/>
              </a:rPr>
              <a:t>DE AGOSTO DE </a:t>
            </a:r>
            <a:r>
              <a:rPr lang="pt-BR" sz="2800" b="1" dirty="0" smtClean="0">
                <a:latin typeface="Book Antiqua" panose="02040602050305030304" pitchFamily="18" charset="0"/>
              </a:rPr>
              <a:t>2016</a:t>
            </a:r>
            <a:br>
              <a:rPr lang="pt-BR" sz="2800" b="1" dirty="0" smtClean="0">
                <a:latin typeface="Book Antiqua" panose="02040602050305030304" pitchFamily="18" charset="0"/>
              </a:rPr>
            </a:br>
            <a:r>
              <a:rPr lang="pt-BR" sz="2800" b="1" dirty="0">
                <a:latin typeface="Book Antiqua" panose="02040602050305030304" pitchFamily="18" charset="0"/>
              </a:rPr>
              <a:t/>
            </a:r>
            <a:br>
              <a:rPr lang="pt-BR" sz="2800" b="1" dirty="0">
                <a:latin typeface="Book Antiqua" panose="02040602050305030304" pitchFamily="18" charset="0"/>
              </a:rPr>
            </a:br>
            <a:r>
              <a:rPr lang="pt-BR" sz="2800" b="1" dirty="0">
                <a:latin typeface="Book Antiqua" panose="02040602050305030304" pitchFamily="18" charset="0"/>
              </a:rPr>
              <a:t>- SEMINÁRIO DE </a:t>
            </a:r>
            <a:r>
              <a:rPr lang="pt-BR" sz="2800" b="1">
                <a:latin typeface="Book Antiqua" panose="02040602050305030304" pitchFamily="18" charset="0"/>
              </a:rPr>
              <a:t>PSICANÁLISE </a:t>
            </a:r>
            <a:r>
              <a:rPr lang="pt-BR" sz="2800" b="1" smtClean="0">
                <a:latin typeface="Book Antiqua" panose="02040602050305030304" pitchFamily="18" charset="0"/>
              </a:rPr>
              <a:t>–</a:t>
            </a:r>
            <a:br>
              <a:rPr lang="pt-BR" sz="2800" b="1" smtClean="0">
                <a:latin typeface="Book Antiqua" panose="02040602050305030304" pitchFamily="18" charset="0"/>
              </a:rPr>
            </a:br>
            <a:r>
              <a:rPr lang="pt-BR" sz="2800" b="1" dirty="0">
                <a:latin typeface="Book Antiqua" panose="02040602050305030304" pitchFamily="18" charset="0"/>
              </a:rPr>
              <a:t/>
            </a:r>
            <a:br>
              <a:rPr lang="pt-BR" sz="2800" b="1" dirty="0">
                <a:latin typeface="Book Antiqua" panose="02040602050305030304" pitchFamily="18" charset="0"/>
              </a:rPr>
            </a:br>
            <a:r>
              <a:rPr lang="pt-BR" sz="2800" b="1" dirty="0" smtClean="0">
                <a:latin typeface="Book Antiqua" panose="02040602050305030304" pitchFamily="18" charset="0"/>
              </a:rPr>
              <a:t>CIBELE M. M. DI BATTISTA BRANDÃO</a:t>
            </a:r>
            <a:endParaRPr lang="pt-BR" sz="2800" b="1" i="0" dirty="0">
              <a:solidFill>
                <a:srgbClr val="164B4F"/>
              </a:solidFill>
              <a:latin typeface="Book Antiqua" panose="02040602050305030304" pitchFamily="18" charset="0"/>
            </a:endParaRPr>
          </a:p>
        </p:txBody>
      </p:sp>
      <p:sp>
        <p:nvSpPr>
          <p:cNvPr id="3" name="Subtítulo 2"/>
          <p:cNvSpPr>
            <a:spLocks noGrp="1"/>
          </p:cNvSpPr>
          <p:nvPr>
            <p:ph type="subTitle" idx="1"/>
          </p:nvPr>
        </p:nvSpPr>
        <p:spPr>
          <a:xfrm>
            <a:off x="3862164" y="5452120"/>
            <a:ext cx="8458200" cy="2811760"/>
          </a:xfrm>
        </p:spPr>
        <p:txBody>
          <a:bodyPr>
            <a:normAutofit/>
          </a:bodyPr>
          <a:lstStyle/>
          <a:p>
            <a:pPr algn="ctr"/>
            <a:r>
              <a:rPr lang="pt-BR" sz="2800" b="1" dirty="0">
                <a:latin typeface="Book Antiqua" panose="02040602050305030304" pitchFamily="18" charset="0"/>
              </a:rPr>
              <a:t>TÉCNICA ANALÍTICA E QUESTÕES PRESENTES NO PROCESSO</a:t>
            </a:r>
            <a:br>
              <a:rPr lang="pt-BR" sz="2800" b="1" dirty="0">
                <a:latin typeface="Book Antiqua" panose="02040602050305030304" pitchFamily="18" charset="0"/>
              </a:rPr>
            </a:br>
            <a:r>
              <a:rPr lang="pt-BR" sz="2800" b="1" dirty="0">
                <a:latin typeface="Book Antiqua" panose="02040602050305030304" pitchFamily="18" charset="0"/>
              </a:rPr>
              <a:t>O PONTO DE VISTA DE THOMAS OGDEN</a:t>
            </a:r>
            <a:br>
              <a:rPr lang="pt-BR" sz="2800" b="1" dirty="0">
                <a:latin typeface="Book Antiqua" panose="02040602050305030304" pitchFamily="18" charset="0"/>
              </a:rPr>
            </a:br>
            <a:endParaRPr lang="pt-BR" sz="2800" b="1" i="0" dirty="0">
              <a:solidFill>
                <a:srgbClr val="164B4F"/>
              </a:solidFill>
            </a:endParaRPr>
          </a:p>
        </p:txBody>
      </p:sp>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0" y="188640"/>
            <a:ext cx="12188825" cy="6283451"/>
          </a:xfrm>
          <a:prstGeom prst="rect">
            <a:avLst/>
          </a:prstGeom>
        </p:spPr>
        <p:txBody>
          <a:bodyPr wrap="square">
            <a:spAutoFit/>
          </a:bodyPr>
          <a:lstStyle/>
          <a:p>
            <a:pPr algn="ctr">
              <a:lnSpc>
                <a:spcPct val="107000"/>
              </a:lnSpc>
              <a:spcAft>
                <a:spcPts val="0"/>
              </a:spcAft>
            </a:pPr>
            <a:r>
              <a:rPr lang="en-US" sz="3200" b="1" dirty="0">
                <a:latin typeface="Book Antiqua" panose="02040602050305030304" pitchFamily="18" charset="0"/>
                <a:ea typeface="Times New Roman" panose="02020603050405020304" pitchFamily="18" charset="0"/>
                <a:cs typeface="Times New Roman" panose="02020603050405020304" pitchFamily="18" charset="0"/>
              </a:rPr>
              <a:t>INTRODUÇÃO - OS SUJEITOS DA </a:t>
            </a:r>
            <a:r>
              <a:rPr lang="en-US" sz="3200" b="1" dirty="0" smtClean="0">
                <a:latin typeface="Book Antiqua" panose="02040602050305030304" pitchFamily="18" charset="0"/>
                <a:ea typeface="Times New Roman" panose="02020603050405020304" pitchFamily="18" charset="0"/>
                <a:cs typeface="Times New Roman" panose="02020603050405020304" pitchFamily="18" charset="0"/>
              </a:rPr>
              <a:t>PSICANÁLISE</a:t>
            </a:r>
          </a:p>
          <a:p>
            <a:pPr algn="ctr">
              <a:lnSpc>
                <a:spcPct val="107000"/>
              </a:lnSpc>
              <a:spcAft>
                <a:spcPts val="0"/>
              </a:spcAft>
            </a:pPr>
            <a:endParaRPr lang="en-US" sz="1600" b="1" dirty="0">
              <a:latin typeface="Arial" panose="020B0604020202020204" pitchFamily="34" charset="0"/>
              <a:ea typeface="Calibri" panose="020F0502020204030204" pitchFamily="34" charset="0"/>
              <a:cs typeface="Times New Roman" panose="02020603050405020304" pitchFamily="18" charset="0"/>
            </a:endParaRPr>
          </a:p>
          <a:p>
            <a:pPr algn="ctr">
              <a:lnSpc>
                <a:spcPct val="107000"/>
              </a:lnSpc>
              <a:spcAft>
                <a:spcPts val="0"/>
              </a:spcAft>
            </a:pPr>
            <a:endParaRPr lang="pt-BR"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en-US" sz="2400" b="1" dirty="0">
                <a:latin typeface="Book Antiqua" panose="02040602050305030304" pitchFamily="18" charset="0"/>
                <a:ea typeface="Times New Roman" panose="02020603050405020304" pitchFamily="18" charset="0"/>
                <a:cs typeface="Times New Roman" panose="02020603050405020304" pitchFamily="18" charset="0"/>
              </a:rPr>
              <a:t>O analista precisa estar preparado para destruir e ser destruido pela alteridade da subjetividade do analisando, e para vir a escutar um som que emerge dessa colisão de subjetividades, que é familiar, embora seja diferente de qualquer coisa escutada antes. “O processo analítico, que cria o analista e o analisando, é um processo no qual o analisando não é simplesmente o sujeito da investigação analítica; o analisando precisa </a:t>
            </a:r>
            <a:r>
              <a:rPr lang="en-US" sz="2400" b="1" dirty="0" smtClean="0">
                <a:latin typeface="Book Antiqua" panose="02040602050305030304" pitchFamily="18" charset="0"/>
                <a:ea typeface="Times New Roman" panose="02020603050405020304" pitchFamily="18" charset="0"/>
                <a:cs typeface="Times New Roman" panose="02020603050405020304" pitchFamily="18" charset="0"/>
              </a:rPr>
              <a:t>ser ao </a:t>
            </a:r>
            <a:r>
              <a:rPr lang="en-US" sz="2400" b="1" dirty="0">
                <a:latin typeface="Book Antiqua" panose="02040602050305030304" pitchFamily="18" charset="0"/>
                <a:ea typeface="Times New Roman" panose="02020603050405020304" pitchFamily="18" charset="0"/>
                <a:cs typeface="Times New Roman" panose="02020603050405020304" pitchFamily="18" charset="0"/>
              </a:rPr>
              <a:t>mesmo tempo o sujeito nessa investigação (ou seja, criar essa investigação), na medida em que sua auto-reflexão é fundamental para o trabalho da Psicanálise</a:t>
            </a:r>
            <a:r>
              <a:rPr lang="en-US" sz="2400" b="1" dirty="0" smtClean="0">
                <a:latin typeface="Book Antiqua" panose="02040602050305030304" pitchFamily="18" charset="0"/>
                <a:ea typeface="Times New Roman" panose="02020603050405020304" pitchFamily="18" charset="0"/>
                <a:cs typeface="Times New Roman" panose="02020603050405020304" pitchFamily="18" charset="0"/>
              </a:rPr>
              <a:t>.”</a:t>
            </a:r>
          </a:p>
          <a:p>
            <a:pPr algn="just">
              <a:lnSpc>
                <a:spcPct val="107000"/>
              </a:lnSpc>
              <a:spcAft>
                <a:spcPts val="0"/>
              </a:spcAft>
            </a:pPr>
            <a:endParaRPr lang="pt-BR" sz="2400" b="1" dirty="0">
              <a:latin typeface="Book Antiqua" panose="0204060205030503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en-US" sz="2400" b="1" dirty="0">
                <a:latin typeface="Book Antiqua" panose="02040602050305030304" pitchFamily="18" charset="0"/>
                <a:ea typeface="Times New Roman" panose="02020603050405020304" pitchFamily="18" charset="0"/>
                <a:cs typeface="Times New Roman" panose="02020603050405020304" pitchFamily="18" charset="0"/>
              </a:rPr>
              <a:t>A Psicanálise pode ser pensada como um esforço para vivenciar, compreender e descrever a natureza </a:t>
            </a:r>
            <a:r>
              <a:rPr lang="en-US" sz="2400" b="1" dirty="0" smtClean="0">
                <a:latin typeface="Book Antiqua" panose="02040602050305030304" pitchFamily="18" charset="0"/>
                <a:ea typeface="Times New Roman" panose="02020603050405020304" pitchFamily="18" charset="0"/>
                <a:cs typeface="Times New Roman" panose="02020603050405020304" pitchFamily="18" charset="0"/>
              </a:rPr>
              <a:t>mutativa </a:t>
            </a:r>
            <a:r>
              <a:rPr lang="en-US" sz="2400" b="1" dirty="0">
                <a:latin typeface="Book Antiqua" panose="02040602050305030304" pitchFamily="18" charset="0"/>
                <a:ea typeface="Times New Roman" panose="02020603050405020304" pitchFamily="18" charset="0"/>
                <a:cs typeface="Times New Roman" panose="02020603050405020304" pitchFamily="18" charset="0"/>
              </a:rPr>
              <a:t>da dialética gerada pela criação e negação do analista pelo analisando e do analisando pelo analista, dentro do </a:t>
            </a:r>
            <a:r>
              <a:rPr lang="en-US" sz="2400" b="1" dirty="0" smtClean="0">
                <a:latin typeface="Book Antiqua" panose="02040602050305030304" pitchFamily="18" charset="0"/>
                <a:ea typeface="Times New Roman" panose="02020603050405020304" pitchFamily="18" charset="0"/>
                <a:cs typeface="Times New Roman" panose="02020603050405020304" pitchFamily="18" charset="0"/>
              </a:rPr>
              <a:t>contexto </a:t>
            </a:r>
            <a:r>
              <a:rPr lang="en-US" sz="2400" b="1" dirty="0">
                <a:latin typeface="Book Antiqua" panose="02040602050305030304" pitchFamily="18" charset="0"/>
                <a:ea typeface="Times New Roman" panose="02020603050405020304" pitchFamily="18" charset="0"/>
                <a:cs typeface="Times New Roman" panose="02020603050405020304" pitchFamily="18" charset="0"/>
              </a:rPr>
              <a:t>dos papéis que constituem o enquadre analítico.</a:t>
            </a:r>
            <a:endParaRPr lang="pt-BR" sz="2400" b="1" dirty="0">
              <a:effectLst/>
              <a:latin typeface="Book Antiqua" panose="0204060205030503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96556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0" y="-92578"/>
            <a:ext cx="12188825" cy="367216"/>
          </a:xfrm>
          <a:prstGeom prst="rect">
            <a:avLst/>
          </a:prstGeom>
        </p:spPr>
        <p:txBody>
          <a:bodyPr wrap="square">
            <a:spAutoFit/>
          </a:bodyPr>
          <a:lstStyle/>
          <a:p>
            <a:pPr algn="just">
              <a:lnSpc>
                <a:spcPct val="107000"/>
              </a:lnSpc>
              <a:spcAft>
                <a:spcPts val="0"/>
              </a:spcAft>
            </a:pPr>
            <a:endParaRPr lang="en-US" dirty="0" smtClean="0">
              <a:latin typeface="Arial" panose="020B0604020202020204" pitchFamily="34" charset="0"/>
              <a:ea typeface="Times New Roman" panose="02020603050405020304" pitchFamily="18" charset="0"/>
              <a:cs typeface="Times New Roman" panose="02020603050405020304" pitchFamily="18" charset="0"/>
            </a:endParaRPr>
          </a:p>
        </p:txBody>
      </p:sp>
      <p:sp>
        <p:nvSpPr>
          <p:cNvPr id="3" name="Retângulo 2"/>
          <p:cNvSpPr/>
          <p:nvPr/>
        </p:nvSpPr>
        <p:spPr>
          <a:xfrm>
            <a:off x="0" y="58847"/>
            <a:ext cx="12188825" cy="6278642"/>
          </a:xfrm>
          <a:prstGeom prst="rect">
            <a:avLst/>
          </a:prstGeom>
        </p:spPr>
        <p:txBody>
          <a:bodyPr wrap="square">
            <a:spAutoFit/>
          </a:bodyPr>
          <a:lstStyle/>
          <a:p>
            <a:endParaRPr lang="pt-BR" dirty="0" smtClean="0"/>
          </a:p>
          <a:p>
            <a:pPr algn="just"/>
            <a:r>
              <a:rPr lang="pt-BR" sz="2400" b="1" dirty="0" smtClean="0">
                <a:latin typeface="Book Antiqua" panose="02040602050305030304" pitchFamily="18" charset="0"/>
              </a:rPr>
              <a:t>“</a:t>
            </a:r>
            <a:r>
              <a:rPr lang="pt-BR" sz="2400" b="1" dirty="0">
                <a:latin typeface="Book Antiqua" panose="02040602050305030304" pitchFamily="18" charset="0"/>
              </a:rPr>
              <a:t>A concepção freudiana da subjetividade é, ao meu ver, fundamentalmente dialética em sua natureza e está enraizada na ideia de que o sujeito é criado, mantido e, simultaneamente, descentrado dele mesmo por meio da inter-relação dialética entre consciência e inconsciente. O princípio da presença-em-ausência e ausência-em-presença está na base da concepção freudiana desse movimento dialético.”</a:t>
            </a:r>
            <a:br>
              <a:rPr lang="pt-BR" sz="2400" b="1" dirty="0">
                <a:latin typeface="Book Antiqua" panose="02040602050305030304" pitchFamily="18" charset="0"/>
              </a:rPr>
            </a:br>
            <a:r>
              <a:rPr lang="pt-BR" sz="2400" b="1" dirty="0">
                <a:latin typeface="Book Antiqua" panose="02040602050305030304" pitchFamily="18" charset="0"/>
              </a:rPr>
              <a:t/>
            </a:r>
            <a:br>
              <a:rPr lang="pt-BR" sz="2400" b="1" dirty="0">
                <a:latin typeface="Book Antiqua" panose="02040602050305030304" pitchFamily="18" charset="0"/>
              </a:rPr>
            </a:br>
            <a:r>
              <a:rPr lang="pt-BR" sz="2400" b="1" dirty="0">
                <a:latin typeface="Book Antiqua" panose="02040602050305030304" pitchFamily="18" charset="0"/>
              </a:rPr>
              <a:t>É particularmente importante a demonstração de Ogden da importância central da compreensão e interpretação da matriz dentro da qual a transferência-contratransferência é gerada. A matriz da transferência-contratransferência é concebida como o correlato intersubjetivo (criado no setting analítico) do espaço psíquico no qual o paciente vive. Ogden apresenta ilustrações clínicas nas quais enfoca os modos pelos quais as interpretações </a:t>
            </a:r>
            <a:r>
              <a:rPr lang="pt-BR" sz="2400" b="1" dirty="0" smtClean="0">
                <a:latin typeface="Book Antiqua" panose="02040602050305030304" pitchFamily="18" charset="0"/>
              </a:rPr>
              <a:t>têm</a:t>
            </a:r>
            <a:r>
              <a:rPr lang="pt-BR" sz="2400" b="1" dirty="0">
                <a:latin typeface="Book Antiqua" panose="02040602050305030304" pitchFamily="18" charset="0"/>
              </a:rPr>
              <a:t>, com frequência, de ser direcionadas para o nível contextual, ou matriz, da transferência-contratransferência (por exemplo, a importância do modo como o analisando está falando, pensando, se comportando, experimentando sensações, e assim por diante, em contraposição com o conteúdo do que está dizendo).</a:t>
            </a:r>
          </a:p>
        </p:txBody>
      </p:sp>
    </p:spTree>
    <p:extLst>
      <p:ext uri="{BB962C8B-B14F-4D97-AF65-F5344CB8AC3E}">
        <p14:creationId xmlns:p14="http://schemas.microsoft.com/office/powerpoint/2010/main" val="3347353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293813" y="-27384"/>
            <a:ext cx="9601200" cy="1143000"/>
          </a:xfrm>
        </p:spPr>
        <p:txBody>
          <a:bodyPr>
            <a:normAutofit/>
          </a:bodyPr>
          <a:lstStyle/>
          <a:p>
            <a:pPr algn="ctr">
              <a:spcBef>
                <a:spcPts val="0"/>
              </a:spcBef>
            </a:pPr>
            <a:r>
              <a:rPr lang="en-US" sz="3200" b="1" dirty="0">
                <a:latin typeface="Book Antiqua" panose="02040602050305030304" pitchFamily="18" charset="0"/>
              </a:rPr>
              <a:t>TORNAR-SE UM SUJEITO </a:t>
            </a:r>
            <a:r>
              <a:rPr lang="pt-BR" sz="3200" dirty="0">
                <a:latin typeface="Book Antiqua" panose="02040602050305030304" pitchFamily="18" charset="0"/>
              </a:rPr>
              <a:t/>
            </a:r>
            <a:br>
              <a:rPr lang="pt-BR" sz="3200" dirty="0">
                <a:latin typeface="Book Antiqua" panose="02040602050305030304" pitchFamily="18" charset="0"/>
              </a:rPr>
            </a:br>
            <a:endParaRPr lang="pt-BR" sz="3200" b="0" i="0" dirty="0">
              <a:solidFill>
                <a:srgbClr val="164B4F"/>
              </a:solidFill>
              <a:latin typeface="Book Antiqua" panose="02040602050305030304" pitchFamily="18" charset="0"/>
            </a:endParaRPr>
          </a:p>
        </p:txBody>
      </p:sp>
      <p:sp>
        <p:nvSpPr>
          <p:cNvPr id="14" name="Espaço Reservado para Conteúdo 13"/>
          <p:cNvSpPr>
            <a:spLocks noGrp="1"/>
          </p:cNvSpPr>
          <p:nvPr>
            <p:ph idx="1"/>
          </p:nvPr>
        </p:nvSpPr>
        <p:spPr>
          <a:xfrm>
            <a:off x="909836" y="836712"/>
            <a:ext cx="11161240" cy="6048672"/>
          </a:xfrm>
        </p:spPr>
        <p:txBody>
          <a:bodyPr>
            <a:normAutofit/>
          </a:bodyPr>
          <a:lstStyle/>
          <a:p>
            <a:pPr marL="0" indent="0" algn="just">
              <a:buNone/>
            </a:pPr>
            <a:r>
              <a:rPr lang="pt-BR" sz="2600" b="1" dirty="0">
                <a:latin typeface="Book Antiqua" panose="02040602050305030304" pitchFamily="18" charset="0"/>
              </a:rPr>
              <a:t>Tarde demais para voltar atrás. Depois de ter lido as palavras iniciais deste livro você já começou a entrar na perturbadora experiência de se ver transformado num sujeito que você ainda não conhece, mas mesmo assim reconhece. </a:t>
            </a:r>
          </a:p>
          <a:p>
            <a:pPr marL="0" indent="0" algn="just">
              <a:buNone/>
            </a:pPr>
            <a:r>
              <a:rPr lang="pt-BR" sz="2600" b="1" dirty="0">
                <a:latin typeface="Book Antiqua" panose="02040602050305030304" pitchFamily="18" charset="0"/>
              </a:rPr>
              <a:t>A conjunção de minhas palavras e sua voz mental não representa uma forma de ventríloqua. Um evento humano muito mais complexo e interessante está em jogo. Um terceiro sujeito é criado na experiência de ler. Sujeito este não redutível ao escritor nem ao leitor. A criação de um terceiro sujeito (que existe em tensão com o escritor e o leitor como sujeitos separados) é a essência da experiência de ler, e, como será desenvolvido neste volume, é também o núcleo da experiência psicanalítica. </a:t>
            </a:r>
          </a:p>
          <a:p>
            <a:pPr marL="0" indent="0" algn="just">
              <a:buNone/>
            </a:pPr>
            <a:r>
              <a:rPr lang="pt-BR" sz="2600" b="1" dirty="0">
                <a:latin typeface="Book Antiqua" panose="02040602050305030304" pitchFamily="18" charset="0"/>
              </a:rPr>
              <a:t>Arte, literatura, história, filosofia e psicanálise nos ensinam, todas, apesar de nossos protestos, que somos de fato falados, não só pelo Outro histórico, mas pelo Outro inconsciente e pelo Outro intersubjetivo. </a:t>
            </a:r>
          </a:p>
          <a:p>
            <a:pPr marL="0" indent="0" algn="l" defTabSz="914400">
              <a:lnSpc>
                <a:spcPct val="90000"/>
              </a:lnSpc>
              <a:spcBef>
                <a:spcPts val="1600"/>
              </a:spcBef>
              <a:buClr>
                <a:srgbClr val="164B4F"/>
              </a:buClr>
              <a:buNone/>
            </a:pPr>
            <a:endParaRPr lang="pt-BR" sz="2400" b="0" i="0" dirty="0">
              <a:solidFill>
                <a:srgbClr val="164B4F"/>
              </a:solidFill>
              <a:latin typeface="Euphemia"/>
              <a:ea typeface="+mn-ea"/>
              <a:cs typeface="+mn-cs"/>
            </a:endParaRPr>
          </a:p>
        </p:txBody>
      </p:sp>
    </p:spTree>
    <p:extLst>
      <p:ext uri="{BB962C8B-B14F-4D97-AF65-F5344CB8AC3E}">
        <p14:creationId xmlns:p14="http://schemas.microsoft.com/office/powerpoint/2010/main" val="1270821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37829" y="432048"/>
            <a:ext cx="11161239" cy="6741368"/>
          </a:xfrm>
        </p:spPr>
        <p:txBody>
          <a:bodyPr>
            <a:normAutofit/>
          </a:bodyPr>
          <a:lstStyle/>
          <a:p>
            <a:pPr marL="0" indent="0" algn="just">
              <a:buNone/>
            </a:pPr>
            <a:r>
              <a:rPr lang="pt-BR" b="1" dirty="0">
                <a:latin typeface="Book Antiqua" panose="02040602050305030304" pitchFamily="18" charset="0"/>
              </a:rPr>
              <a:t>O que estou descrevendo é, ao mesmo tempo, uma das experiências humanas mais misteriosas e mais comuns – é a experiência de combater nossa auto identidade estática por meio do reconhecimento de uma subjetividade (uma eu-dade (I-ness) humana) que é outra para nós. O confronto com a alteridade não nos dará descanso; essa percepção da outra eu-dade, uma vez registrada, não nos permitirá permanecer quem éramos e não poderemos descansar até termos de alguma forma aceitado seu ataque ao que fôramos antes de sermos interrompidos por ela. Este livro é uma perturbação, é disruptivo. Você pode decidir </a:t>
            </a:r>
            <a:r>
              <a:rPr lang="pt-BR" b="1" dirty="0" smtClean="0">
                <a:latin typeface="Book Antiqua" panose="02040602050305030304" pitchFamily="18" charset="0"/>
              </a:rPr>
              <a:t>deixar </a:t>
            </a:r>
            <a:r>
              <a:rPr lang="pt-BR" b="1" dirty="0">
                <a:latin typeface="Book Antiqua" panose="02040602050305030304" pitchFamily="18" charset="0"/>
              </a:rPr>
              <a:t>de lado, mas isso seria apenas adiar algo que já foi posto em andamento. Este livro já se tornou “a maldição eterna do leitor destas páginas” (Puig, 1980). </a:t>
            </a:r>
          </a:p>
          <a:p>
            <a:pPr marL="0" indent="0" algn="just">
              <a:buNone/>
            </a:pPr>
            <a:endParaRPr lang="pt-BR" sz="1100" b="1" dirty="0" smtClean="0">
              <a:latin typeface="Book Antiqua" panose="02040602050305030304" pitchFamily="18" charset="0"/>
            </a:endParaRPr>
          </a:p>
          <a:p>
            <a:pPr marL="0" indent="0" algn="just">
              <a:buNone/>
            </a:pPr>
            <a:r>
              <a:rPr lang="pt-BR" b="1" dirty="0" smtClean="0">
                <a:latin typeface="Book Antiqua" panose="02040602050305030304" pitchFamily="18" charset="0"/>
              </a:rPr>
              <a:t>Se </a:t>
            </a:r>
            <a:r>
              <a:rPr lang="pt-BR" b="1" dirty="0">
                <a:latin typeface="Book Antiqua" panose="02040602050305030304" pitchFamily="18" charset="0"/>
              </a:rPr>
              <a:t>você decidir não adiar o confronto que este livro provoca, saberá algo sobre a experiência do analista quando ele começa a primeira entrevista (e cada entrevista subsequente) com um analisando. O analista precisa estar preparado para destruir e ser destruído pela alteridade da subjetividade do analisando, e para vir a escutar um som que emerge dessa colisão de subjetividades, que é familiar, embora seja diferente de qualquer coisa escutada antes. </a:t>
            </a:r>
          </a:p>
        </p:txBody>
      </p:sp>
    </p:spTree>
    <p:extLst>
      <p:ext uri="{BB962C8B-B14F-4D97-AF65-F5344CB8AC3E}">
        <p14:creationId xmlns:p14="http://schemas.microsoft.com/office/powerpoint/2010/main" val="1585674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sz="half" idx="1"/>
          </p:nvPr>
        </p:nvSpPr>
        <p:spPr>
          <a:xfrm>
            <a:off x="837828" y="260648"/>
            <a:ext cx="11134973" cy="6597352"/>
          </a:xfrm>
        </p:spPr>
        <p:txBody>
          <a:bodyPr>
            <a:normAutofit/>
          </a:bodyPr>
          <a:lstStyle/>
          <a:p>
            <a:pPr marL="0" indent="0" algn="just">
              <a:buNone/>
            </a:pPr>
            <a:r>
              <a:rPr lang="pt-BR" b="1" dirty="0">
                <a:latin typeface="Book Antiqua" panose="02040602050305030304" pitchFamily="18" charset="0"/>
              </a:rPr>
              <a:t>O processo analítico, que cria o analista e o analisando, é um processo no qual o analisando não é simplesmente o sujeito da investigação analítica; o analisando precisa ser ao mesmo tempo o sujeito nesta investigação (ou seja, criar esta investigação), na medida em que sua </a:t>
            </a:r>
            <a:r>
              <a:rPr lang="pt-BR" b="1" dirty="0" smtClean="0">
                <a:latin typeface="Book Antiqua" panose="02040602050305030304" pitchFamily="18" charset="0"/>
              </a:rPr>
              <a:t>auto reflexão </a:t>
            </a:r>
            <a:r>
              <a:rPr lang="pt-BR" b="1" dirty="0">
                <a:latin typeface="Book Antiqua" panose="02040602050305030304" pitchFamily="18" charset="0"/>
              </a:rPr>
              <a:t>é fundamental para o trabalho da psicanálise. </a:t>
            </a:r>
          </a:p>
          <a:p>
            <a:pPr marL="0" indent="0" algn="just">
              <a:buNone/>
            </a:pPr>
            <a:r>
              <a:rPr lang="pt-BR" b="1" dirty="0">
                <a:latin typeface="Book Antiqua" panose="02040602050305030304" pitchFamily="18" charset="0"/>
              </a:rPr>
              <a:t>No mesmo instante em que analista e analisando são criados, produz-se um terceiro sujeito, a quem me referirei neste volume como o terceiro analítico, já que esse é um termo médio que sustenta e é sustentado pelo analista e pelo analisando como dois sujeitos separados. Sendo mais preciso, analista e analisando nascem no processo de criação do sujeito analítico. O terceiro analítico, embora criado conjuntamente pelo (que virá a ser) analista e pelo analisando, não é vivenciado da mesma forma por ambos, uma vez que cada um permanece como sujeito separado na tensão dialética com o outro. </a:t>
            </a:r>
          </a:p>
          <a:p>
            <a:pPr marL="0" indent="0" algn="just">
              <a:buNone/>
            </a:pPr>
            <a:r>
              <a:rPr lang="pt-BR" b="1" dirty="0">
                <a:latin typeface="Book Antiqua" panose="02040602050305030304" pitchFamily="18" charset="0"/>
              </a:rPr>
              <a:t>O analista dá voz e participa da criação da experiência que é o passado vivo do analisando, e, dessa maneira, não só escuta sobre a experiência do analisando, mas vivencia sua própria criação desta. O analista não vivencia o passado do analisando; ele vivencia sua própria criação do passado do analisando gerada na sua vivencia do terceiro analítico. </a:t>
            </a:r>
          </a:p>
          <a:p>
            <a:pPr marL="0" indent="0" algn="just">
              <a:buNone/>
            </a:pPr>
            <a:endParaRPr lang="pt-BR" dirty="0">
              <a:latin typeface="Book Antiqua" panose="02040602050305030304" pitchFamily="18" charset="0"/>
            </a:endParaRPr>
          </a:p>
        </p:txBody>
      </p:sp>
    </p:spTree>
    <p:extLst>
      <p:ext uri="{BB962C8B-B14F-4D97-AF65-F5344CB8AC3E}">
        <p14:creationId xmlns:p14="http://schemas.microsoft.com/office/powerpoint/2010/main" val="323130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sz="half" idx="1"/>
          </p:nvPr>
        </p:nvSpPr>
        <p:spPr>
          <a:xfrm>
            <a:off x="909836" y="144016"/>
            <a:ext cx="11233248" cy="7029400"/>
          </a:xfrm>
        </p:spPr>
        <p:txBody>
          <a:bodyPr>
            <a:normAutofit/>
          </a:bodyPr>
          <a:lstStyle/>
          <a:p>
            <a:pPr marL="0" indent="0" algn="just">
              <a:lnSpc>
                <a:spcPct val="120000"/>
              </a:lnSpc>
              <a:buNone/>
            </a:pPr>
            <a:r>
              <a:rPr lang="pt-BR" sz="2500" b="1" dirty="0">
                <a:latin typeface="Book Antiqua" panose="02040602050305030304" pitchFamily="18" charset="0"/>
              </a:rPr>
              <a:t>O analisando não vivencia novamente seu passado; o analisando vivencia seu passado como sendo criado pela primeira vez no processo de estar sendo vivido no e por meio do terceiro analítico. (Trata-se, portanto, de um passado que só poderia ser criado esse par analítico particular por intermédio desse terceiro analítico particular.) </a:t>
            </a:r>
            <a:endParaRPr lang="pt-BR" sz="2500" b="1" dirty="0" smtClean="0">
              <a:latin typeface="Book Antiqua" panose="02040602050305030304" pitchFamily="18" charset="0"/>
            </a:endParaRPr>
          </a:p>
          <a:p>
            <a:pPr marL="0" indent="0" algn="just">
              <a:lnSpc>
                <a:spcPct val="120000"/>
              </a:lnSpc>
              <a:buNone/>
            </a:pPr>
            <a:endParaRPr lang="pt-BR" sz="800" b="1" dirty="0">
              <a:latin typeface="Book Antiqua" panose="02040602050305030304" pitchFamily="18" charset="0"/>
            </a:endParaRPr>
          </a:p>
          <a:p>
            <a:pPr marL="0" indent="0" algn="just">
              <a:lnSpc>
                <a:spcPct val="120000"/>
              </a:lnSpc>
              <a:buNone/>
            </a:pPr>
            <a:r>
              <a:rPr lang="pt-BR" sz="2500" b="1" dirty="0">
                <a:latin typeface="Book Antiqua" panose="02040602050305030304" pitchFamily="18" charset="0"/>
              </a:rPr>
              <a:t>Essa característica da situação analítica cria condições para uma contextualização fundamental de experiências do analisando. </a:t>
            </a:r>
            <a:endParaRPr lang="pt-BR" sz="2500" b="1" dirty="0" smtClean="0">
              <a:latin typeface="Book Antiqua" panose="02040602050305030304" pitchFamily="18" charset="0"/>
            </a:endParaRPr>
          </a:p>
          <a:p>
            <a:pPr marL="0" indent="0" algn="just">
              <a:lnSpc>
                <a:spcPct val="120000"/>
              </a:lnSpc>
              <a:buNone/>
            </a:pPr>
            <a:endParaRPr lang="pt-BR" b="1" dirty="0">
              <a:latin typeface="Book Antiqua" panose="02040602050305030304" pitchFamily="18" charset="0"/>
            </a:endParaRPr>
          </a:p>
          <a:p>
            <a:pPr marL="0" indent="0" algn="just">
              <a:lnSpc>
                <a:spcPct val="120000"/>
              </a:lnSpc>
              <a:buNone/>
            </a:pPr>
            <a:r>
              <a:rPr lang="pt-BR" sz="2500" b="1" dirty="0">
                <a:latin typeface="Book Antiqua" panose="02040602050305030304" pitchFamily="18" charset="0"/>
              </a:rPr>
              <a:t>A psicanálise pode ser pensada como um esforço para vivenciar, compreender e descrever a natureza mutativa da dialética gerada, pela criação e negação do analista pelo analisando e do analisando pelo analista, dentro do contexto dos papéis que constituem o enquadre analítico. </a:t>
            </a:r>
          </a:p>
        </p:txBody>
      </p:sp>
    </p:spTree>
    <p:extLst>
      <p:ext uri="{BB962C8B-B14F-4D97-AF65-F5344CB8AC3E}">
        <p14:creationId xmlns:p14="http://schemas.microsoft.com/office/powerpoint/2010/main" val="1547476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2"/>
          <p:cNvSpPr>
            <a:spLocks noGrp="1"/>
          </p:cNvSpPr>
          <p:nvPr>
            <p:ph type="body" idx="1"/>
          </p:nvPr>
        </p:nvSpPr>
        <p:spPr>
          <a:xfrm>
            <a:off x="0" y="2208"/>
            <a:ext cx="12188825" cy="6957392"/>
          </a:xfrm>
        </p:spPr>
        <p:txBody>
          <a:bodyPr>
            <a:normAutofit fontScale="70000" lnSpcReduction="20000"/>
          </a:bodyPr>
          <a:lstStyle/>
          <a:p>
            <a:pPr algn="just">
              <a:lnSpc>
                <a:spcPct val="120000"/>
              </a:lnSpc>
            </a:pPr>
            <a:endParaRPr lang="pt-BR" sz="2700" b="1" dirty="0" smtClean="0">
              <a:latin typeface="Book Antiqua" panose="02040602050305030304" pitchFamily="18" charset="0"/>
            </a:endParaRPr>
          </a:p>
          <a:p>
            <a:pPr algn="just">
              <a:lnSpc>
                <a:spcPct val="120000"/>
              </a:lnSpc>
            </a:pPr>
            <a:r>
              <a:rPr lang="pt-BR" sz="2800" b="1" dirty="0" smtClean="0">
                <a:latin typeface="Book Antiqua" panose="02040602050305030304" pitchFamily="18" charset="0"/>
              </a:rPr>
              <a:t>A </a:t>
            </a:r>
            <a:r>
              <a:rPr lang="pt-BR" sz="2800" b="1" dirty="0">
                <a:latin typeface="Book Antiqua" panose="02040602050305030304" pitchFamily="18" charset="0"/>
              </a:rPr>
              <a:t>tensão dialética gerada por essa negação e esse reconhecimento criativos não constitui uma questão a ser respondida, um enigma a ser resolvido. É ponto pacífico que o enigma da esfinge (tomado como paradigma do mistério analítico de subjetividades confrontando-se entre si) não tem uma resposta. No mito de Édipo há uma vitória momentânea de Édipo (e nossa, na qualidade de audiência, identificados com Édipo), devido à sua capacidade de responder ao enigma da esfinge e assim sobrepujar o poder desta de bloquear a entrada para Tebas. </a:t>
            </a:r>
            <a:endParaRPr lang="pt-BR" sz="2800" b="1" dirty="0" smtClean="0">
              <a:latin typeface="Book Antiqua" panose="02040602050305030304" pitchFamily="18" charset="0"/>
            </a:endParaRPr>
          </a:p>
          <a:p>
            <a:pPr algn="just">
              <a:lnSpc>
                <a:spcPct val="120000"/>
              </a:lnSpc>
            </a:pPr>
            <a:endParaRPr lang="pt-BR" sz="2800" b="1" dirty="0">
              <a:latin typeface="Book Antiqua" panose="02040602050305030304" pitchFamily="18" charset="0"/>
            </a:endParaRPr>
          </a:p>
          <a:p>
            <a:pPr algn="just">
              <a:lnSpc>
                <a:spcPct val="120000"/>
              </a:lnSpc>
            </a:pPr>
            <a:r>
              <a:rPr lang="pt-BR" sz="3100" b="1" dirty="0" smtClean="0">
                <a:latin typeface="Book Antiqua" panose="02040602050305030304" pitchFamily="18" charset="0"/>
              </a:rPr>
              <a:t>Mas </a:t>
            </a:r>
            <a:r>
              <a:rPr lang="pt-BR" sz="3100" b="1" dirty="0">
                <a:latin typeface="Book Antiqua" panose="02040602050305030304" pitchFamily="18" charset="0"/>
              </a:rPr>
              <a:t>a resposta ao enigma (mais precisamente, o próprio fato de que uma resposta foi apresentada e aceita) logo nos parece uma decepcionante banalização da questão (assim como a narrativa revela que a vitória de Édipo sobre a esfinge é, em última instância, outro reflexo da subjugação de Édipo do outro). </a:t>
            </a:r>
            <a:r>
              <a:rPr lang="pt-BR" sz="3100" b="1" dirty="0" smtClean="0">
                <a:latin typeface="Book Antiqua" panose="02040602050305030304" pitchFamily="18" charset="0"/>
              </a:rPr>
              <a:t>A </a:t>
            </a:r>
            <a:r>
              <a:rPr lang="pt-BR" sz="3100" b="1" dirty="0">
                <a:latin typeface="Book Antiqua" panose="02040602050305030304" pitchFamily="18" charset="0"/>
              </a:rPr>
              <a:t>questão formulada pela esfinge, sob forma de um enigma relacionado com uma criatura que anda com quatro pernas de manhã, duas ao meio-dia e três à noite, é uma questão sobre a natureza da condição humana nas suas múltiplas possibilidades (representadas pela quantidade que se transforma em dualidade que se transforma em trindade). </a:t>
            </a:r>
            <a:endParaRPr lang="pt-BR" sz="3100" b="1" dirty="0" smtClean="0">
              <a:latin typeface="Book Antiqua" panose="02040602050305030304" pitchFamily="18" charset="0"/>
            </a:endParaRPr>
          </a:p>
          <a:p>
            <a:pPr algn="just">
              <a:lnSpc>
                <a:spcPct val="120000"/>
              </a:lnSpc>
            </a:pPr>
            <a:endParaRPr lang="pt-BR" sz="2600" b="1" dirty="0">
              <a:latin typeface="Book Antiqua" panose="02040602050305030304" pitchFamily="18" charset="0"/>
            </a:endParaRPr>
          </a:p>
          <a:p>
            <a:pPr algn="just">
              <a:lnSpc>
                <a:spcPct val="120000"/>
              </a:lnSpc>
            </a:pPr>
            <a:r>
              <a:rPr lang="pt-BR" sz="3100" b="1" dirty="0" smtClean="0">
                <a:latin typeface="Book Antiqua" panose="02040602050305030304" pitchFamily="18" charset="0"/>
              </a:rPr>
              <a:t>A </a:t>
            </a:r>
            <a:r>
              <a:rPr lang="pt-BR" sz="3100" b="1" dirty="0">
                <a:latin typeface="Book Antiqua" panose="02040602050305030304" pitchFamily="18" charset="0"/>
              </a:rPr>
              <a:t>resposta ao enigma da esfinge tem de incluir todas as possíveis respostas à questão a respeito do que é ser humano </a:t>
            </a:r>
            <a:r>
              <a:rPr lang="pt-BR" sz="3100" b="1" dirty="0" smtClean="0">
                <a:latin typeface="Book Antiqua" panose="02040602050305030304" pitchFamily="18" charset="0"/>
              </a:rPr>
              <a:t>numa </a:t>
            </a:r>
            <a:r>
              <a:rPr lang="pt-BR" sz="3100" b="1" dirty="0">
                <a:latin typeface="Book Antiqua" panose="02040602050305030304" pitchFamily="18" charset="0"/>
              </a:rPr>
              <a:t>comunidade de seres humanos historicamente enraizados. </a:t>
            </a:r>
          </a:p>
        </p:txBody>
      </p:sp>
    </p:spTree>
    <p:extLst>
      <p:ext uri="{BB962C8B-B14F-4D97-AF65-F5344CB8AC3E}">
        <p14:creationId xmlns:p14="http://schemas.microsoft.com/office/powerpoint/2010/main" val="3731768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sz="half" idx="2"/>
          </p:nvPr>
        </p:nvSpPr>
        <p:spPr>
          <a:xfrm>
            <a:off x="837829" y="99392"/>
            <a:ext cx="11350996" cy="6858000"/>
          </a:xfrm>
        </p:spPr>
        <p:txBody>
          <a:bodyPr>
            <a:normAutofit fontScale="92500" lnSpcReduction="10000"/>
          </a:bodyPr>
          <a:lstStyle/>
          <a:p>
            <a:pPr marL="0" indent="0" algn="just">
              <a:buNone/>
            </a:pPr>
            <a:r>
              <a:rPr lang="pt-BR" sz="2500" b="1" dirty="0">
                <a:latin typeface="Book Antiqua" panose="02040602050305030304" pitchFamily="18" charset="0"/>
              </a:rPr>
              <a:t>Precisamos tentar não permitir que as questões psicanalíticas fundamentais sobre a natureza da experiência humana, geradas no confronto de subjetividades na situação analítica, sejam banalizadas por meio de respostas que pareçam oferecer mais do que esforço de descrever um momento no tempo que está desaparecendo e se tornando algo diferente no instante em que estamos tentando reconhecer o que ele é. </a:t>
            </a:r>
            <a:endParaRPr lang="pt-BR" sz="2500" b="1" dirty="0" smtClean="0">
              <a:latin typeface="Book Antiqua" panose="02040602050305030304" pitchFamily="18" charset="0"/>
            </a:endParaRPr>
          </a:p>
          <a:p>
            <a:pPr marL="0" indent="0" algn="just">
              <a:buNone/>
            </a:pPr>
            <a:r>
              <a:rPr lang="pt-BR" sz="2500" b="1" dirty="0">
                <a:latin typeface="Book Antiqua" panose="02040602050305030304" pitchFamily="18" charset="0"/>
              </a:rPr>
              <a:t>Uma concepção da psicanálise como uma forma única de inter-relação dialética das subjetividades individuais do analista e do analisando, que conduz à criação de um novo sujeito (mais precisamente, uma miríade de novos sujeitos:  os sujeitos da análise). </a:t>
            </a:r>
          </a:p>
          <a:p>
            <a:pPr marL="0" indent="0" algn="just">
              <a:buNone/>
            </a:pPr>
            <a:r>
              <a:rPr lang="pt-BR" sz="2500" b="1" dirty="0">
                <a:latin typeface="Book Antiqua" panose="02040602050305030304" pitchFamily="18" charset="0"/>
              </a:rPr>
              <a:t>Para Freud, o sujeito não coincide com o self consciente, pensante, falante, nem é o sujeito situado “atrás da barreira do recalque” </a:t>
            </a:r>
            <a:r>
              <a:rPr lang="pt-BR" sz="2500" b="1" dirty="0" smtClean="0">
                <a:latin typeface="Book Antiqua" panose="02040602050305030304" pitchFamily="18" charset="0"/>
              </a:rPr>
              <a:t>na </a:t>
            </a:r>
            <a:r>
              <a:rPr lang="pt-BR" sz="2500" b="1" dirty="0">
                <a:latin typeface="Book Antiqua" panose="02040602050305030304" pitchFamily="18" charset="0"/>
              </a:rPr>
              <a:t>“mente inconsciente”. Pelo contrário, a concepção freudiana da subjetividade é, a meu ver, fundamentalmente dialética em sua natureza enraizada na ideia de que o sujeito é criado, mantido e, simultaneamente, descentrado dele mesmo por meio da inter-relação dialética entre consciência e inconsciente. O princípio da presença-em-ausência e ausência-em-presença está na base da concepção freudiana desse movimento dialético. </a:t>
            </a:r>
          </a:p>
          <a:p>
            <a:pPr marL="0" indent="0" algn="just">
              <a:buNone/>
            </a:pPr>
            <a:r>
              <a:rPr lang="pt-BR" sz="2500" b="1" dirty="0">
                <a:latin typeface="Book Antiqua" panose="02040602050305030304" pitchFamily="18" charset="0"/>
              </a:rPr>
              <a:t>Para Klein, o sujeito se constitui pela relação dialética entre todos fundamentalmente diferentes de atribuir significado à experiência (as “posições”), a qual conduz à criação de um sujeito descentrado no espaço psíquico e no tempo analítico. </a:t>
            </a:r>
          </a:p>
          <a:p>
            <a:pPr marL="0" indent="0" algn="just">
              <a:buNone/>
            </a:pPr>
            <a:endParaRPr lang="pt-BR" sz="2400" dirty="0">
              <a:latin typeface="Book Antiqua" panose="02040602050305030304" pitchFamily="18" charset="0"/>
            </a:endParaRPr>
          </a:p>
          <a:p>
            <a:pPr marL="0" indent="0">
              <a:buNone/>
            </a:pPr>
            <a:endParaRPr lang="pt-BR" dirty="0"/>
          </a:p>
        </p:txBody>
      </p:sp>
    </p:spTree>
    <p:extLst>
      <p:ext uri="{BB962C8B-B14F-4D97-AF65-F5344CB8AC3E}">
        <p14:creationId xmlns:p14="http://schemas.microsoft.com/office/powerpoint/2010/main" val="942682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794444" y="385973"/>
            <a:ext cx="11423005" cy="6283387"/>
          </a:xfrm>
          <a:prstGeom prst="rect">
            <a:avLst/>
          </a:prstGeom>
        </p:spPr>
        <p:txBody>
          <a:bodyPr wrap="square">
            <a:spAutoFit/>
          </a:bodyPr>
          <a:lstStyle/>
          <a:p>
            <a:pPr algn="just">
              <a:lnSpc>
                <a:spcPct val="107000"/>
              </a:lnSpc>
              <a:spcAft>
                <a:spcPts val="0"/>
              </a:spcAft>
            </a:pPr>
            <a:r>
              <a:rPr lang="pt-BR" sz="2400" b="1" dirty="0">
                <a:latin typeface="Book Antiqua" panose="02040602050305030304" pitchFamily="18" charset="0"/>
                <a:ea typeface="Times New Roman" panose="02020603050405020304" pitchFamily="18" charset="0"/>
                <a:cs typeface="Times New Roman" panose="02020603050405020304" pitchFamily="18" charset="0"/>
              </a:rPr>
              <a:t>Considero o conceito Kleiniano de identificação projetiva um passo monumental na ampliação do entendimento analítico da natureza e das formas da tensão dialética subjacente à criação do sujeito. Enquanto Freud considerava o sujeito dialeticamente constituído na inter-relação das “qualidades” de consciente e inconsciente, o conceito de identificação projetiva introduz uma concepção do sujeito constituído no contexto de um complexo sistema de forças psicológicas interpessoais. </a:t>
            </a:r>
            <a:endParaRPr lang="pt-BR" sz="2400" b="1" dirty="0" smtClean="0">
              <a:latin typeface="Book Antiqua" panose="02040602050305030304" pitchFamily="18" charset="0"/>
              <a:ea typeface="Times New Roman" panose="02020603050405020304" pitchFamily="18" charset="0"/>
              <a:cs typeface="Times New Roman" panose="02020603050405020304" pitchFamily="18" charset="0"/>
            </a:endParaRPr>
          </a:p>
          <a:p>
            <a:pPr algn="just">
              <a:lnSpc>
                <a:spcPct val="107000"/>
              </a:lnSpc>
              <a:spcAft>
                <a:spcPts val="0"/>
              </a:spcAft>
            </a:pPr>
            <a:endParaRPr lang="pt-BR" sz="2400" b="1" dirty="0">
              <a:latin typeface="Book Antiqua" panose="02040602050305030304" pitchFamily="18" charset="0"/>
              <a:ea typeface="Times New Roman" panose="02020603050405020304" pitchFamily="18" charset="0"/>
              <a:cs typeface="Times New Roman" panose="02020603050405020304" pitchFamily="18" charset="0"/>
            </a:endParaRPr>
          </a:p>
          <a:p>
            <a:pPr algn="just">
              <a:lnSpc>
                <a:spcPct val="107000"/>
              </a:lnSpc>
              <a:spcAft>
                <a:spcPts val="0"/>
              </a:spcAft>
            </a:pPr>
            <a:r>
              <a:rPr lang="pt-BR" sz="2400" b="1" dirty="0" smtClean="0">
                <a:latin typeface="Book Antiqua" panose="02040602050305030304" pitchFamily="18" charset="0"/>
                <a:ea typeface="Times New Roman" panose="02020603050405020304" pitchFamily="18" charset="0"/>
                <a:cs typeface="Times New Roman" panose="02020603050405020304" pitchFamily="18" charset="0"/>
              </a:rPr>
              <a:t>Com </a:t>
            </a:r>
            <a:r>
              <a:rPr lang="pt-BR" sz="2400" b="1" dirty="0">
                <a:latin typeface="Book Antiqua" panose="02040602050305030304" pitchFamily="18" charset="0"/>
                <a:ea typeface="Times New Roman" panose="02020603050405020304" pitchFamily="18" charset="0"/>
                <a:cs typeface="Times New Roman" panose="02020603050405020304" pitchFamily="18" charset="0"/>
              </a:rPr>
              <a:t>a introdução do conceito de identificação projetiva, a ideia da interdependência entre sujeito e objeto se torna fundamental para a compreensão analítica da criação e desenvolvimento da subjetividade. A partir desse ponto, a teoria analítica da técnica sofreu uma mudança radical e, nos últimos cinquenta anos, passou a se dedicar cada vez mais ao tudo da interdependência entre sujeito e objeto, entre transferência e contra-transferência, no desenvolvimento humano no processo analítico. </a:t>
            </a:r>
            <a:endParaRPr lang="pt-BR" sz="2400" b="1" dirty="0" smtClean="0">
              <a:latin typeface="Book Antiqua" panose="02040602050305030304" pitchFamily="18" charset="0"/>
              <a:ea typeface="Times New Roman" panose="02020603050405020304" pitchFamily="18" charset="0"/>
              <a:cs typeface="Times New Roman" panose="02020603050405020304" pitchFamily="18" charset="0"/>
            </a:endParaRPr>
          </a:p>
          <a:p>
            <a:pPr algn="just">
              <a:lnSpc>
                <a:spcPct val="107000"/>
              </a:lnSpc>
              <a:spcAft>
                <a:spcPts val="0"/>
              </a:spcAft>
            </a:pPr>
            <a:endParaRPr lang="pt-BR" sz="16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78379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89756" y="1484784"/>
            <a:ext cx="11639029" cy="4424353"/>
          </a:xfrm>
          <a:prstGeom prst="rect">
            <a:avLst/>
          </a:prstGeom>
        </p:spPr>
        <p:txBody>
          <a:bodyPr wrap="square">
            <a:spAutoFit/>
          </a:bodyPr>
          <a:lstStyle/>
          <a:p>
            <a:pPr algn="just">
              <a:lnSpc>
                <a:spcPct val="107000"/>
              </a:lnSpc>
              <a:spcAft>
                <a:spcPts val="0"/>
              </a:spcAft>
            </a:pPr>
            <a:r>
              <a:rPr lang="pt-BR" sz="2400" b="1" dirty="0">
                <a:latin typeface="Book Antiqua" panose="02040602050305030304" pitchFamily="18" charset="0"/>
                <a:ea typeface="Times New Roman" panose="02020603050405020304" pitchFamily="18" charset="0"/>
                <a:cs typeface="Times New Roman" panose="02020603050405020304" pitchFamily="18" charset="0"/>
              </a:rPr>
              <a:t>Na obra de Winnicott, considera-se que o sujeito surge no espaço (potencial) entre mãe e filho (e no espaço analítico entre analista e analisando). O sujeito winnicottiano é gerado no contexto de uma série de paradoxos, envolvendo formas de tensão dialética entre experiências de estar-em-um (at-one-ment) e estar separado, eu não-eu, eu e mim, eu e tu. No transcurso da exploração das contribuições de Klein e Winnicott para uma concepção analítica do sujeito. </a:t>
            </a:r>
            <a:endParaRPr lang="pt-BR" sz="2400" b="1" dirty="0" smtClean="0">
              <a:latin typeface="Book Antiqua" panose="02040602050305030304" pitchFamily="18" charset="0"/>
              <a:ea typeface="Times New Roman" panose="02020603050405020304" pitchFamily="18" charset="0"/>
              <a:cs typeface="Times New Roman" panose="02020603050405020304" pitchFamily="18" charset="0"/>
            </a:endParaRPr>
          </a:p>
          <a:p>
            <a:pPr algn="just">
              <a:lnSpc>
                <a:spcPct val="107000"/>
              </a:lnSpc>
              <a:spcAft>
                <a:spcPts val="0"/>
              </a:spcAft>
            </a:pPr>
            <a:endParaRPr lang="pt-BR" sz="2400" b="1" dirty="0">
              <a:latin typeface="Book Antiqua" panose="02040602050305030304" pitchFamily="18" charset="0"/>
              <a:ea typeface="Calibri" panose="020F0502020204030204" pitchFamily="34" charset="0"/>
              <a:cs typeface="Times New Roman" panose="02020603050405020304" pitchFamily="18" charset="0"/>
            </a:endParaRPr>
          </a:p>
          <a:p>
            <a:pPr algn="just">
              <a:lnSpc>
                <a:spcPct val="107000"/>
              </a:lnSpc>
              <a:spcAft>
                <a:spcPts val="0"/>
              </a:spcAft>
            </a:pPr>
            <a:endParaRPr lang="pt-BR" sz="2400" b="1" dirty="0">
              <a:latin typeface="Book Antiqua" panose="0204060205030503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pt-BR" sz="2400" b="1" dirty="0">
                <a:latin typeface="Book Antiqua" panose="02040602050305030304" pitchFamily="18" charset="0"/>
                <a:ea typeface="Times New Roman" panose="02020603050405020304" pitchFamily="18" charset="0"/>
                <a:cs typeface="Times New Roman" panose="02020603050405020304" pitchFamily="18" charset="0"/>
              </a:rPr>
              <a:t>Um processo analítico bem sucedido requer uma superação do terceiro subjugador e sua reapropriação das subjetividades do analista e do analisando como indivíduos separados, ainda que interdependentes.  </a:t>
            </a:r>
            <a:endParaRPr lang="pt-BR" sz="2400" b="1" dirty="0">
              <a:effectLst/>
              <a:latin typeface="Book Antiqua" panose="0204060205030503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05031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710036" y="-1219200"/>
            <a:ext cx="8064896" cy="2438400"/>
          </a:xfrm>
        </p:spPr>
        <p:txBody>
          <a:bodyPr/>
          <a:lstStyle/>
          <a:p>
            <a:pPr algn="ctr"/>
            <a:r>
              <a:rPr lang="pt-BR" b="1" dirty="0">
                <a:latin typeface="Book Antiqua" panose="02040602050305030304" pitchFamily="18" charset="0"/>
              </a:rPr>
              <a:t>O </a:t>
            </a:r>
            <a:r>
              <a:rPr lang="pt-BR" b="1" dirty="0" smtClean="0">
                <a:latin typeface="Book Antiqua" panose="02040602050305030304" pitchFamily="18" charset="0"/>
              </a:rPr>
              <a:t> SUJEITO  </a:t>
            </a:r>
            <a:r>
              <a:rPr lang="pt-BR" b="1" dirty="0">
                <a:latin typeface="Book Antiqua" panose="02040602050305030304" pitchFamily="18" charset="0"/>
              </a:rPr>
              <a:t>FREUDIANO</a:t>
            </a:r>
            <a:r>
              <a:rPr lang="pt-BR" dirty="0">
                <a:latin typeface="Book Antiqua" panose="02040602050305030304" pitchFamily="18" charset="0"/>
              </a:rPr>
              <a:t/>
            </a:r>
            <a:br>
              <a:rPr lang="pt-BR" dirty="0">
                <a:latin typeface="Book Antiqua" panose="02040602050305030304" pitchFamily="18" charset="0"/>
              </a:rPr>
            </a:br>
            <a:endParaRPr lang="pt-BR" dirty="0">
              <a:latin typeface="Book Antiqua" panose="02040602050305030304" pitchFamily="18" charset="0"/>
            </a:endParaRPr>
          </a:p>
        </p:txBody>
      </p:sp>
      <p:sp>
        <p:nvSpPr>
          <p:cNvPr id="3" name="Espaço Reservado para Conteúdo 2"/>
          <p:cNvSpPr>
            <a:spLocks noGrp="1"/>
          </p:cNvSpPr>
          <p:nvPr>
            <p:ph idx="1"/>
          </p:nvPr>
        </p:nvSpPr>
        <p:spPr>
          <a:xfrm>
            <a:off x="837828" y="908720"/>
            <a:ext cx="11206981" cy="5486400"/>
          </a:xfrm>
        </p:spPr>
        <p:txBody>
          <a:bodyPr>
            <a:normAutofit/>
          </a:bodyPr>
          <a:lstStyle/>
          <a:p>
            <a:pPr marL="0" indent="0" algn="just">
              <a:buNone/>
            </a:pPr>
            <a:r>
              <a:rPr lang="pt-BR" b="1" dirty="0" smtClean="0">
                <a:latin typeface="Book Antiqua" panose="02040602050305030304" pitchFamily="18" charset="0"/>
              </a:rPr>
              <a:t>Acredito </a:t>
            </a:r>
            <a:r>
              <a:rPr lang="pt-BR" b="1" dirty="0">
                <a:latin typeface="Book Antiqua" panose="02040602050305030304" pitchFamily="18" charset="0"/>
              </a:rPr>
              <a:t>que a concepção freudiana do sujeito ocupa um lugar central entre aqueles elementos irredutíveis que definem uma compreensão psicanalítica do homem. Apesar dessa importância central, esse tema aparece preponderantemente de </a:t>
            </a:r>
            <a:r>
              <a:rPr lang="pt-BR" b="1" dirty="0" smtClean="0">
                <a:latin typeface="Book Antiqua" panose="02040602050305030304" pitchFamily="18" charset="0"/>
              </a:rPr>
              <a:t>forma </a:t>
            </a:r>
            <a:r>
              <a:rPr lang="pt-BR" b="1" dirty="0">
                <a:latin typeface="Book Antiqua" panose="02040602050305030304" pitchFamily="18" charset="0"/>
              </a:rPr>
              <a:t>implícita nos escritos de Freud. </a:t>
            </a:r>
            <a:endParaRPr lang="pt-BR" b="1" dirty="0" smtClean="0">
              <a:latin typeface="Book Antiqua" panose="02040602050305030304" pitchFamily="18" charset="0"/>
            </a:endParaRPr>
          </a:p>
          <a:p>
            <a:pPr marL="0" indent="0" algn="just">
              <a:buNone/>
            </a:pPr>
            <a:endParaRPr lang="pt-BR" sz="800" b="1" dirty="0">
              <a:latin typeface="Book Antiqua" panose="02040602050305030304" pitchFamily="18" charset="0"/>
            </a:endParaRPr>
          </a:p>
          <a:p>
            <a:pPr marL="0" indent="0" algn="just">
              <a:buNone/>
            </a:pPr>
            <a:r>
              <a:rPr lang="pt-BR" b="1" dirty="0">
                <a:latin typeface="Book Antiqua" panose="02040602050305030304" pitchFamily="18" charset="0"/>
              </a:rPr>
              <a:t>Como discutiremos a concepção implícita de Freud a respeito do processo mediante o qual o sujeito se constitui é fundamentalmente dialética em sua natureza e envolve a noção de que o sujeito é criado, sustentado e ao mesmo tempo descentrado por meio da inter-relação dialética entre consciência e inconsciente. </a:t>
            </a:r>
            <a:endParaRPr lang="pt-BR" b="1" dirty="0" smtClean="0">
              <a:latin typeface="Book Antiqua" panose="02040602050305030304" pitchFamily="18" charset="0"/>
            </a:endParaRPr>
          </a:p>
          <a:p>
            <a:pPr marL="0" indent="0" algn="just">
              <a:buNone/>
            </a:pPr>
            <a:endParaRPr lang="pt-BR" sz="800" b="1" dirty="0">
              <a:latin typeface="Book Antiqua" panose="02040602050305030304" pitchFamily="18" charset="0"/>
            </a:endParaRPr>
          </a:p>
          <a:p>
            <a:pPr marL="0" indent="0" algn="just">
              <a:buNone/>
            </a:pPr>
            <a:r>
              <a:rPr lang="pt-BR" b="1" dirty="0">
                <a:latin typeface="Book Antiqua" panose="02040602050305030304" pitchFamily="18" charset="0"/>
              </a:rPr>
              <a:t>A dialética é um processo em que elementos opostos se criam, preservam e negam um ao outro, cada um em relação dinâmica e sempre mutativa com o outro. O movimento dialético tende para integrações que nunca se realizam por completo. </a:t>
            </a:r>
          </a:p>
        </p:txBody>
      </p:sp>
    </p:spTree>
    <p:extLst>
      <p:ext uri="{BB962C8B-B14F-4D97-AF65-F5344CB8AC3E}">
        <p14:creationId xmlns:p14="http://schemas.microsoft.com/office/powerpoint/2010/main" val="136534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2"/>
          <p:cNvSpPr>
            <a:spLocks noGrp="1"/>
          </p:cNvSpPr>
          <p:nvPr>
            <p:ph type="body" sz="half" idx="2"/>
          </p:nvPr>
        </p:nvSpPr>
        <p:spPr>
          <a:xfrm>
            <a:off x="837828" y="171400"/>
            <a:ext cx="11278989" cy="6858000"/>
          </a:xfrm>
        </p:spPr>
        <p:txBody>
          <a:bodyPr>
            <a:normAutofit lnSpcReduction="10000"/>
          </a:bodyPr>
          <a:lstStyle/>
          <a:p>
            <a:pPr algn="just"/>
            <a:r>
              <a:rPr lang="pt-BR" sz="2400" b="1" dirty="0">
                <a:latin typeface="Book Antiqua" panose="02040602050305030304" pitchFamily="18" charset="0"/>
              </a:rPr>
              <a:t>Cada integração potencial cria uma nova forma de oposição, caracterizada por sua própria forma distinta de tensão dialética. Aquilo que é </a:t>
            </a:r>
            <a:r>
              <a:rPr lang="pt-BR" sz="2400" b="1" dirty="0" smtClean="0">
                <a:latin typeface="Book Antiqua" panose="02040602050305030304" pitchFamily="18" charset="0"/>
              </a:rPr>
              <a:t>gerado </a:t>
            </a:r>
            <a:r>
              <a:rPr lang="pt-BR" sz="2400" b="1" dirty="0">
                <a:latin typeface="Book Antiqua" panose="02040602050305030304" pitchFamily="18" charset="0"/>
              </a:rPr>
              <a:t>dialeticamente esta continuamente em movimento, perpetuamente em processo de ser criado e negado, de ser descentrado da auto evidência estática. Além disso, o pensamento dialético implica uma concepção da interdependência entre sujeito e objeto: “O pensamento dialético... [é] um processo no qual sujeito e objeto estão tão ligados que a verdade só pode ser determinada dentro da totalidade sujeito-objeto”. Sujeito e objeto não podem ser compreendidos isolados um do outro. </a:t>
            </a:r>
            <a:endParaRPr lang="pt-BR" sz="2400" b="1" dirty="0" smtClean="0">
              <a:latin typeface="Book Antiqua" panose="02040602050305030304" pitchFamily="18" charset="0"/>
            </a:endParaRPr>
          </a:p>
          <a:p>
            <a:pPr algn="just"/>
            <a:r>
              <a:rPr lang="pt-BR" sz="2400" b="1" dirty="0" smtClean="0">
                <a:latin typeface="Book Antiqua" panose="02040602050305030304" pitchFamily="18" charset="0"/>
              </a:rPr>
              <a:t>Quando </a:t>
            </a:r>
            <a:r>
              <a:rPr lang="pt-BR" sz="2400" b="1" dirty="0">
                <a:latin typeface="Book Antiqua" panose="02040602050305030304" pitchFamily="18" charset="0"/>
              </a:rPr>
              <a:t>falo do sujeito da psicanálise, refiro-me ao indivíduo na sua capacidade de gerar uma sensação de “eu-dade” que </a:t>
            </a:r>
            <a:r>
              <a:rPr lang="pt-BR" sz="2400" b="1" dirty="0" smtClean="0">
                <a:latin typeface="Book Antiqua" panose="02040602050305030304" pitchFamily="18" charset="0"/>
              </a:rPr>
              <a:t>experiencia </a:t>
            </a:r>
            <a:r>
              <a:rPr lang="pt-BR" sz="2400" b="1" dirty="0">
                <a:latin typeface="Book Antiqua" panose="02040602050305030304" pitchFamily="18" charset="0"/>
              </a:rPr>
              <a:t>(subjetividade), por mais rudimentar e não-verbalmente simbolizada que essa sensação de eu-dade possa ser. </a:t>
            </a:r>
            <a:endParaRPr lang="pt-BR" sz="2400" b="1" dirty="0" smtClean="0">
              <a:latin typeface="Book Antiqua" panose="02040602050305030304" pitchFamily="18" charset="0"/>
            </a:endParaRPr>
          </a:p>
          <a:p>
            <a:pPr algn="just"/>
            <a:r>
              <a:rPr lang="pt-BR" sz="2400" b="1" dirty="0" smtClean="0">
                <a:latin typeface="Book Antiqua" panose="02040602050305030304" pitchFamily="18" charset="0"/>
              </a:rPr>
              <a:t>Percorrendo </a:t>
            </a:r>
            <a:r>
              <a:rPr lang="pt-BR" sz="2400" b="1" dirty="0">
                <a:latin typeface="Book Antiqua" panose="02040602050305030304" pitchFamily="18" charset="0"/>
              </a:rPr>
              <a:t>sua obra, pode-se aprender a luta de Freud contra as limitações da linearidade de pensamento exigida pelas noções positivistas de causalidade. </a:t>
            </a:r>
          </a:p>
          <a:p>
            <a:pPr algn="just"/>
            <a:r>
              <a:rPr lang="pt-BR" sz="2400" b="1" dirty="0">
                <a:latin typeface="Book Antiqua" panose="02040602050305030304" pitchFamily="18" charset="0"/>
              </a:rPr>
              <a:t>O sujeito que </a:t>
            </a:r>
            <a:r>
              <a:rPr lang="pt-BR" sz="2400" b="1" dirty="0" smtClean="0">
                <a:latin typeface="Book Antiqua" panose="02040602050305030304" pitchFamily="18" charset="0"/>
              </a:rPr>
              <a:t>experiencia </a:t>
            </a:r>
            <a:r>
              <a:rPr lang="pt-BR" sz="2400" b="1" dirty="0">
                <a:latin typeface="Book Antiqua" panose="02040602050305030304" pitchFamily="18" charset="0"/>
              </a:rPr>
              <a:t>pode ser conceituado como resultado de um processo continuo no qual o sujeito é simultaneamente constituído e descentrado de si mesmo por meio da negação e da preservação na inter-relação dialética entre consciência e inconsciente.</a:t>
            </a:r>
          </a:p>
          <a:p>
            <a:pPr algn="just"/>
            <a:endParaRPr lang="pt-BR" sz="2400" dirty="0">
              <a:latin typeface="Book Antiqua" panose="02040602050305030304" pitchFamily="18" charset="0"/>
            </a:endParaRPr>
          </a:p>
          <a:p>
            <a:endParaRPr lang="pt-BR" dirty="0"/>
          </a:p>
        </p:txBody>
      </p:sp>
    </p:spTree>
    <p:extLst>
      <p:ext uri="{BB962C8B-B14F-4D97-AF65-F5344CB8AC3E}">
        <p14:creationId xmlns:p14="http://schemas.microsoft.com/office/powerpoint/2010/main" val="2769088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93812" y="53752"/>
            <a:ext cx="11350997" cy="1143000"/>
          </a:xfrm>
        </p:spPr>
        <p:txBody>
          <a:bodyPr>
            <a:normAutofit fontScale="90000"/>
          </a:bodyPr>
          <a:lstStyle/>
          <a:p>
            <a:pPr algn="ctr"/>
            <a:r>
              <a:rPr lang="en-US" b="1" dirty="0" smtClean="0">
                <a:latin typeface="Book Antiqua" panose="02040602050305030304" pitchFamily="18" charset="0"/>
              </a:rPr>
              <a:t/>
            </a:r>
            <a:br>
              <a:rPr lang="en-US" b="1" dirty="0" smtClean="0">
                <a:latin typeface="Book Antiqua" panose="02040602050305030304" pitchFamily="18" charset="0"/>
              </a:rPr>
            </a:br>
            <a:r>
              <a:rPr lang="en-US" b="1" dirty="0" smtClean="0">
                <a:latin typeface="Book Antiqua" panose="02040602050305030304" pitchFamily="18" charset="0"/>
              </a:rPr>
              <a:t>FREUD  DESCENTRA  O  HOMEM  DA  CONSCIÊNCIA</a:t>
            </a:r>
            <a:r>
              <a:rPr lang="pt-BR" dirty="0">
                <a:latin typeface="Book Antiqua" panose="02040602050305030304" pitchFamily="18" charset="0"/>
              </a:rPr>
              <a:t/>
            </a:r>
            <a:br>
              <a:rPr lang="pt-BR" dirty="0">
                <a:latin typeface="Book Antiqua" panose="02040602050305030304" pitchFamily="18" charset="0"/>
              </a:rPr>
            </a:br>
            <a:endParaRPr lang="pt-BR" dirty="0">
              <a:latin typeface="Book Antiqua" panose="02040602050305030304" pitchFamily="18" charset="0"/>
            </a:endParaRPr>
          </a:p>
        </p:txBody>
      </p:sp>
      <p:sp>
        <p:nvSpPr>
          <p:cNvPr id="3" name="Retângulo 2"/>
          <p:cNvSpPr/>
          <p:nvPr/>
        </p:nvSpPr>
        <p:spPr>
          <a:xfrm>
            <a:off x="837827" y="964715"/>
            <a:ext cx="11233249" cy="5822300"/>
          </a:xfrm>
          <a:prstGeom prst="rect">
            <a:avLst/>
          </a:prstGeom>
        </p:spPr>
        <p:txBody>
          <a:bodyPr wrap="square">
            <a:spAutoFit/>
          </a:bodyPr>
          <a:lstStyle/>
          <a:p>
            <a:pPr algn="just">
              <a:lnSpc>
                <a:spcPct val="107000"/>
              </a:lnSpc>
              <a:spcAft>
                <a:spcPts val="0"/>
              </a:spcAft>
            </a:pPr>
            <a:r>
              <a:rPr lang="en-US" sz="2400" b="1" dirty="0">
                <a:latin typeface="Book Antiqua" panose="02040602050305030304" pitchFamily="18" charset="0"/>
                <a:ea typeface="Times New Roman" panose="02020603050405020304" pitchFamily="18" charset="0"/>
                <a:cs typeface="Times New Roman" panose="02020603050405020304" pitchFamily="18" charset="0"/>
              </a:rPr>
              <a:t>Freud (1917) acreditava que a Psicanálise oferecia uma conceituação da relação do homem consigo mesmo que implicava um descentramento fundamental do homem de si mesmo. O homem, de acordo  com Freud (1916-1917), foi  descentrado de três maneiras diferentes no decorrer da história moderna. A primeira, a revolução copernicana, efetuou o deslocamento do homem de sua posição de “centro fixo do universo, com o sol, a lua e os planetas girando em torno dele”. A segunda, a reestruturação darwiniana de nossa concepção do mundo biológico, resultou no desvio do homem da posição que ele criara para si mesmo como “diferente dos </a:t>
            </a:r>
            <a:r>
              <a:rPr lang="en-US" sz="2400" b="1" dirty="0" smtClean="0">
                <a:latin typeface="Book Antiqua" panose="02040602050305030304" pitchFamily="18" charset="0"/>
                <a:ea typeface="Times New Roman" panose="02020603050405020304" pitchFamily="18" charset="0"/>
                <a:cs typeface="Times New Roman" panose="02020603050405020304" pitchFamily="18" charset="0"/>
              </a:rPr>
              <a:t>animais”, </a:t>
            </a:r>
            <a:r>
              <a:rPr lang="en-US" sz="2400" b="1" dirty="0">
                <a:latin typeface="Book Antiqua" panose="02040602050305030304" pitchFamily="18" charset="0"/>
                <a:ea typeface="Times New Roman" panose="02020603050405020304" pitchFamily="18" charset="0"/>
                <a:cs typeface="Times New Roman" panose="02020603050405020304" pitchFamily="18" charset="0"/>
              </a:rPr>
              <a:t>acima e separado deles por ordem divina. A Terceira forma, certamente a mais perturbadora, foi efetuada pela Psicanálise, que descentrou o homem de si mesmo, solapando a ilusão da identidade entre consciência e mente.  </a:t>
            </a:r>
            <a:endParaRPr lang="en-US" sz="2400" b="1" dirty="0" smtClean="0">
              <a:latin typeface="Book Antiqua" panose="02040602050305030304" pitchFamily="18" charset="0"/>
              <a:ea typeface="Times New Roman" panose="02020603050405020304" pitchFamily="18" charset="0"/>
              <a:cs typeface="Times New Roman" panose="02020603050405020304" pitchFamily="18" charset="0"/>
            </a:endParaRPr>
          </a:p>
          <a:p>
            <a:pPr algn="just">
              <a:lnSpc>
                <a:spcPct val="107000"/>
              </a:lnSpc>
              <a:spcAft>
                <a:spcPts val="0"/>
              </a:spcAft>
            </a:pPr>
            <a:endParaRPr lang="en-US" sz="2400" dirty="0" smtClean="0">
              <a:latin typeface="Book Antiqua" panose="02040602050305030304" pitchFamily="18" charset="0"/>
              <a:ea typeface="Times New Roman" panose="02020603050405020304" pitchFamily="18" charset="0"/>
              <a:cs typeface="Times New Roman" panose="02020603050405020304" pitchFamily="18" charset="0"/>
            </a:endParaRPr>
          </a:p>
          <a:p>
            <a:pPr algn="just">
              <a:lnSpc>
                <a:spcPct val="107000"/>
              </a:lnSpc>
              <a:spcAft>
                <a:spcPts val="0"/>
              </a:spcAft>
            </a:pPr>
            <a:endParaRPr lang="en-US" sz="2400" dirty="0" smtClean="0">
              <a:latin typeface="Book Antiqua" panose="02040602050305030304" pitchFamily="18" charset="0"/>
              <a:ea typeface="Calibri" panose="020F0502020204030204" pitchFamily="34" charset="0"/>
              <a:cs typeface="Times New Roman" panose="02020603050405020304" pitchFamily="18" charset="0"/>
            </a:endParaRPr>
          </a:p>
          <a:p>
            <a:pPr algn="just">
              <a:lnSpc>
                <a:spcPct val="107000"/>
              </a:lnSpc>
              <a:spcAft>
                <a:spcPts val="0"/>
              </a:spcAft>
            </a:pPr>
            <a:endParaRPr lang="en-US" sz="400" dirty="0">
              <a:latin typeface="Book Antiqua" panose="02040602050305030304" pitchFamily="18" charset="0"/>
              <a:ea typeface="Calibri" panose="020F0502020204030204" pitchFamily="34" charset="0"/>
              <a:cs typeface="Times New Roman" panose="02020603050405020304" pitchFamily="18" charset="0"/>
            </a:endParaRPr>
          </a:p>
          <a:p>
            <a:pPr algn="just">
              <a:lnSpc>
                <a:spcPct val="107000"/>
              </a:lnSpc>
              <a:spcAft>
                <a:spcPts val="0"/>
              </a:spcAft>
            </a:pPr>
            <a:endParaRPr lang="pt-BR" sz="800" dirty="0">
              <a:latin typeface="Book Antiqua" panose="0204060205030503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78100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72286" y="0"/>
            <a:ext cx="11200927" cy="6480720"/>
          </a:xfrm>
        </p:spPr>
        <p:txBody>
          <a:bodyPr>
            <a:normAutofit/>
          </a:bodyPr>
          <a:lstStyle/>
          <a:p>
            <a:pPr algn="just"/>
            <a:r>
              <a:rPr lang="en-US" sz="2300" b="1" dirty="0" smtClean="0">
                <a:latin typeface="Book Antiqua" panose="02040602050305030304" pitchFamily="18" charset="0"/>
                <a:ea typeface="Times New Roman" panose="02020603050405020304" pitchFamily="18" charset="0"/>
                <a:cs typeface="Times New Roman" panose="02020603050405020304" pitchFamily="18" charset="0"/>
              </a:rPr>
              <a:t>Desde </a:t>
            </a:r>
            <a:r>
              <a:rPr lang="en-US" sz="2300" b="1" dirty="0">
                <a:latin typeface="Book Antiqua" panose="02040602050305030304" pitchFamily="18" charset="0"/>
                <a:ea typeface="Times New Roman" panose="02020603050405020304" pitchFamily="18" charset="0"/>
                <a:cs typeface="Times New Roman" panose="02020603050405020304" pitchFamily="18" charset="0"/>
              </a:rPr>
              <a:t>a perspectiva psicanalítica, o homem não pode mais vivenciar a si </a:t>
            </a:r>
            <a:r>
              <a:rPr lang="en-US" sz="2300" b="1" dirty="0" smtClean="0">
                <a:latin typeface="Book Antiqua" panose="02040602050305030304" pitchFamily="18" charset="0"/>
                <a:ea typeface="Times New Roman" panose="02020603050405020304" pitchFamily="18" charset="0"/>
                <a:cs typeface="Times New Roman" panose="02020603050405020304" pitchFamily="18" charset="0"/>
              </a:rPr>
              <a:t>mesmo como </a:t>
            </a:r>
            <a:r>
              <a:rPr lang="en-US" sz="2300" b="1" dirty="0">
                <a:latin typeface="Book Antiqua" panose="02040602050305030304" pitchFamily="18" charset="0"/>
                <a:ea typeface="Times New Roman" panose="02020603050405020304" pitchFamily="18" charset="0"/>
                <a:cs typeface="Times New Roman" panose="02020603050405020304" pitchFamily="18" charset="0"/>
              </a:rPr>
              <a:t>o “soberano absoluto” de sua mente</a:t>
            </a:r>
            <a:r>
              <a:rPr lang="en-US" sz="2300" b="1" dirty="0" smtClean="0">
                <a:latin typeface="Book Antiqua" panose="02040602050305030304" pitchFamily="18" charset="0"/>
                <a:ea typeface="Times New Roman" panose="02020603050405020304" pitchFamily="18" charset="0"/>
                <a:cs typeface="Times New Roman" panose="02020603050405020304" pitchFamily="18" charset="0"/>
              </a:rPr>
              <a:t>:“</a:t>
            </a:r>
            <a:r>
              <a:rPr lang="en-US" sz="2300" b="1" dirty="0">
                <a:latin typeface="Book Antiqua" panose="02040602050305030304" pitchFamily="18" charset="0"/>
                <a:ea typeface="Times New Roman" panose="02020603050405020304" pitchFamily="18" charset="0"/>
                <a:cs typeface="Times New Roman" panose="02020603050405020304" pitchFamily="18" charset="0"/>
              </a:rPr>
              <a:t>o ego não é amo em sua </a:t>
            </a:r>
            <a:r>
              <a:rPr lang="en-US" sz="2300" b="1" dirty="0" smtClean="0">
                <a:latin typeface="Book Antiqua" panose="02040602050305030304" pitchFamily="18" charset="0"/>
                <a:ea typeface="Times New Roman" panose="02020603050405020304" pitchFamily="18" charset="0"/>
                <a:cs typeface="Times New Roman" panose="02020603050405020304" pitchFamily="18" charset="0"/>
              </a:rPr>
              <a:t>própria casa”.</a:t>
            </a:r>
            <a:br>
              <a:rPr lang="en-US" sz="2300" b="1" dirty="0" smtClean="0">
                <a:latin typeface="Book Antiqua" panose="02040602050305030304" pitchFamily="18" charset="0"/>
                <a:ea typeface="Times New Roman" panose="02020603050405020304" pitchFamily="18" charset="0"/>
                <a:cs typeface="Times New Roman" panose="02020603050405020304" pitchFamily="18" charset="0"/>
              </a:rPr>
            </a:br>
            <a:r>
              <a:rPr lang="en-US" sz="2300" b="1" dirty="0">
                <a:latin typeface="Book Antiqua" panose="02040602050305030304" pitchFamily="18" charset="0"/>
                <a:ea typeface="Times New Roman" panose="02020603050405020304" pitchFamily="18" charset="0"/>
                <a:cs typeface="Times New Roman" panose="02020603050405020304" pitchFamily="18" charset="0"/>
              </a:rPr>
              <a:t> </a:t>
            </a:r>
            <a:r>
              <a:rPr lang="en-US" sz="2300" b="1" dirty="0" smtClean="0">
                <a:latin typeface="Book Antiqua" panose="02040602050305030304" pitchFamily="18" charset="0"/>
                <a:ea typeface="Times New Roman" panose="02020603050405020304" pitchFamily="18" charset="0"/>
                <a:cs typeface="Times New Roman" panose="02020603050405020304" pitchFamily="18" charset="0"/>
              </a:rPr>
              <a:t/>
            </a:r>
            <a:br>
              <a:rPr lang="en-US" sz="2300" b="1" dirty="0" smtClean="0">
                <a:latin typeface="Book Antiqua" panose="02040602050305030304" pitchFamily="18" charset="0"/>
                <a:ea typeface="Times New Roman" panose="02020603050405020304" pitchFamily="18" charset="0"/>
                <a:cs typeface="Times New Roman" panose="02020603050405020304" pitchFamily="18" charset="0"/>
              </a:rPr>
            </a:br>
            <a:r>
              <a:rPr lang="pt-BR" sz="2300" b="1" dirty="0">
                <a:latin typeface="Book Antiqua" panose="02040602050305030304" pitchFamily="18" charset="0"/>
                <a:ea typeface="Calibri" panose="020F0502020204030204" pitchFamily="34" charset="0"/>
                <a:cs typeface="Times New Roman" panose="02020603050405020304" pitchFamily="18" charset="0"/>
              </a:rPr>
              <a:t/>
            </a:r>
            <a:br>
              <a:rPr lang="pt-BR" sz="2300" b="1" dirty="0">
                <a:latin typeface="Book Antiqua" panose="02040602050305030304" pitchFamily="18" charset="0"/>
                <a:ea typeface="Calibri" panose="020F0502020204030204" pitchFamily="34" charset="0"/>
                <a:cs typeface="Times New Roman" panose="02020603050405020304" pitchFamily="18" charset="0"/>
              </a:rPr>
            </a:br>
            <a:r>
              <a:rPr lang="en-US" sz="2300" b="1" dirty="0" smtClean="0">
                <a:latin typeface="Book Antiqua" panose="02040602050305030304" pitchFamily="18" charset="0"/>
              </a:rPr>
              <a:t>O </a:t>
            </a:r>
            <a:r>
              <a:rPr lang="en-US" sz="2300" b="1" dirty="0">
                <a:latin typeface="Book Antiqua" panose="02040602050305030304" pitchFamily="18" charset="0"/>
              </a:rPr>
              <a:t>sujeito que pensa, sente, se comporta, fala, está descentrado da auto-evidencia de sua experiência de consciência. “De repente surgem pensamentos que não se sabe de onde vêm; tampouco se pode fazer nada para expulsa-los. E, esses hóspedes estranhos até parecem mais poderosos do que os submetidos ao ego…” </a:t>
            </a:r>
            <a:r>
              <a:rPr lang="en-US" sz="2300" b="1" dirty="0" smtClean="0">
                <a:latin typeface="Book Antiqua" panose="02040602050305030304" pitchFamily="18" charset="0"/>
              </a:rPr>
              <a:t/>
            </a:r>
            <a:br>
              <a:rPr lang="en-US" sz="2300" b="1" dirty="0" smtClean="0">
                <a:latin typeface="Book Antiqua" panose="02040602050305030304" pitchFamily="18" charset="0"/>
              </a:rPr>
            </a:br>
            <a:r>
              <a:rPr lang="pt-BR" sz="2300" b="1" dirty="0">
                <a:latin typeface="Book Antiqua" panose="02040602050305030304" pitchFamily="18" charset="0"/>
              </a:rPr>
              <a:t/>
            </a:r>
            <a:br>
              <a:rPr lang="pt-BR" sz="2300" b="1" dirty="0">
                <a:latin typeface="Book Antiqua" panose="02040602050305030304" pitchFamily="18" charset="0"/>
              </a:rPr>
            </a:br>
            <a:r>
              <a:rPr lang="pt-BR" sz="2300" b="1" dirty="0" smtClean="0">
                <a:latin typeface="Book Antiqua" panose="02040602050305030304" pitchFamily="18" charset="0"/>
              </a:rPr>
              <a:t/>
            </a:r>
            <a:br>
              <a:rPr lang="pt-BR" sz="2300" b="1" dirty="0" smtClean="0">
                <a:latin typeface="Book Antiqua" panose="02040602050305030304" pitchFamily="18" charset="0"/>
              </a:rPr>
            </a:br>
            <a:r>
              <a:rPr lang="en-US" sz="2300" b="1" dirty="0" smtClean="0">
                <a:latin typeface="Book Antiqua" panose="02040602050305030304" pitchFamily="18" charset="0"/>
              </a:rPr>
              <a:t>O </a:t>
            </a:r>
            <a:r>
              <a:rPr lang="en-US" sz="2300" b="1" dirty="0">
                <a:latin typeface="Book Antiqua" panose="02040602050305030304" pitchFamily="18" charset="0"/>
              </a:rPr>
              <a:t>sujeito psicanalítico não é recolocado da consciência para a mente do inconsciente ou para o id. Freud enfatizou que consciente e inconsistente devem ser concebidos como “qualidades (coexistentes) do psíquico”. Nem a consciência nem o inconsciente representam em si mesmos o sujeito da Psicanálise</a:t>
            </a:r>
            <a:r>
              <a:rPr lang="en-US" sz="2300" b="1" dirty="0" smtClean="0">
                <a:latin typeface="Book Antiqua" panose="02040602050305030304" pitchFamily="18" charset="0"/>
              </a:rPr>
              <a:t>.</a:t>
            </a:r>
            <a:br>
              <a:rPr lang="en-US" sz="2300" b="1" dirty="0" smtClean="0">
                <a:latin typeface="Book Antiqua" panose="02040602050305030304" pitchFamily="18" charset="0"/>
              </a:rPr>
            </a:br>
            <a:r>
              <a:rPr lang="en-US" sz="2300" b="1" dirty="0" smtClean="0">
                <a:latin typeface="Book Antiqua" panose="02040602050305030304" pitchFamily="18" charset="0"/>
              </a:rPr>
              <a:t> </a:t>
            </a:r>
            <a:br>
              <a:rPr lang="en-US" sz="2300" b="1" dirty="0" smtClean="0">
                <a:latin typeface="Book Antiqua" panose="02040602050305030304" pitchFamily="18" charset="0"/>
              </a:rPr>
            </a:br>
            <a:r>
              <a:rPr lang="en-US" sz="2300" b="1" dirty="0">
                <a:latin typeface="Book Antiqua" panose="02040602050305030304" pitchFamily="18" charset="0"/>
              </a:rPr>
              <a:t/>
            </a:r>
            <a:br>
              <a:rPr lang="en-US" sz="2300" b="1" dirty="0">
                <a:latin typeface="Book Antiqua" panose="02040602050305030304" pitchFamily="18" charset="0"/>
              </a:rPr>
            </a:br>
            <a:r>
              <a:rPr lang="en-US" sz="2300" b="1" dirty="0" smtClean="0">
                <a:latin typeface="Book Antiqua" panose="02040602050305030304" pitchFamily="18" charset="0"/>
              </a:rPr>
              <a:t>O </a:t>
            </a:r>
            <a:r>
              <a:rPr lang="en-US" sz="2300" b="1" dirty="0">
                <a:latin typeface="Book Antiqua" panose="02040602050305030304" pitchFamily="18" charset="0"/>
              </a:rPr>
              <a:t>sujeito para Freud deve ser procurado na fenomenologia daquilo que se encontra nas relações entre consciência </a:t>
            </a:r>
            <a:r>
              <a:rPr lang="en-US" sz="2300" b="1" dirty="0" smtClean="0">
                <a:latin typeface="Book Antiqua" panose="02040602050305030304" pitchFamily="18" charset="0"/>
              </a:rPr>
              <a:t>e  inconsciente</a:t>
            </a:r>
            <a:r>
              <a:rPr lang="en-US" sz="2300" b="1" dirty="0">
                <a:latin typeface="Book Antiqua" panose="02040602050305030304" pitchFamily="18" charset="0"/>
              </a:rPr>
              <a:t>. </a:t>
            </a:r>
            <a:r>
              <a:rPr lang="pt-BR" sz="2300" b="1" dirty="0">
                <a:latin typeface="Book Antiqua" panose="02040602050305030304" pitchFamily="18" charset="0"/>
              </a:rPr>
              <a:t/>
            </a:r>
            <a:br>
              <a:rPr lang="pt-BR" sz="2300" b="1" dirty="0">
                <a:latin typeface="Book Antiqua" panose="02040602050305030304" pitchFamily="18" charset="0"/>
              </a:rPr>
            </a:br>
            <a:endParaRPr lang="pt-BR" sz="2300" b="1" dirty="0">
              <a:latin typeface="Book Antiqua" panose="02040602050305030304" pitchFamily="18" charset="0"/>
            </a:endParaRPr>
          </a:p>
        </p:txBody>
      </p:sp>
    </p:spTree>
    <p:extLst>
      <p:ext uri="{BB962C8B-B14F-4D97-AF65-F5344CB8AC3E}">
        <p14:creationId xmlns:p14="http://schemas.microsoft.com/office/powerpoint/2010/main" val="1918980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7828" y="44624"/>
            <a:ext cx="11495013" cy="1143000"/>
          </a:xfrm>
        </p:spPr>
        <p:txBody>
          <a:bodyPr>
            <a:normAutofit fontScale="90000"/>
          </a:bodyPr>
          <a:lstStyle/>
          <a:p>
            <a:r>
              <a:rPr lang="en-US" b="1" dirty="0">
                <a:latin typeface="Book Antiqua" panose="02040602050305030304" pitchFamily="18" charset="0"/>
              </a:rPr>
              <a:t>A DIALÉTICA ENTRE CONSCIÊNCIA E INCONSCIENTE</a:t>
            </a:r>
            <a:r>
              <a:rPr lang="en-US" sz="3200" dirty="0">
                <a:latin typeface="Book Antiqua" panose="02040602050305030304" pitchFamily="18" charset="0"/>
              </a:rPr>
              <a:t> </a:t>
            </a:r>
            <a:r>
              <a:rPr lang="pt-BR" sz="3200" dirty="0">
                <a:latin typeface="Book Antiqua" panose="02040602050305030304" pitchFamily="18" charset="0"/>
              </a:rPr>
              <a:t/>
            </a:r>
            <a:br>
              <a:rPr lang="pt-BR" sz="3200" dirty="0">
                <a:latin typeface="Book Antiqua" panose="02040602050305030304" pitchFamily="18" charset="0"/>
              </a:rPr>
            </a:br>
            <a:endParaRPr lang="pt-BR" sz="3200" dirty="0">
              <a:latin typeface="Book Antiqua" panose="02040602050305030304" pitchFamily="18" charset="0"/>
            </a:endParaRPr>
          </a:p>
        </p:txBody>
      </p:sp>
      <p:sp>
        <p:nvSpPr>
          <p:cNvPr id="3" name="Retângulo 2"/>
          <p:cNvSpPr/>
          <p:nvPr/>
        </p:nvSpPr>
        <p:spPr>
          <a:xfrm>
            <a:off x="837828" y="1378413"/>
            <a:ext cx="11350997" cy="4570867"/>
          </a:xfrm>
          <a:prstGeom prst="rect">
            <a:avLst/>
          </a:prstGeom>
        </p:spPr>
        <p:txBody>
          <a:bodyPr wrap="square">
            <a:spAutoFit/>
          </a:bodyPr>
          <a:lstStyle/>
          <a:p>
            <a:pPr algn="just">
              <a:lnSpc>
                <a:spcPct val="107000"/>
              </a:lnSpc>
              <a:spcAft>
                <a:spcPts val="0"/>
              </a:spcAft>
            </a:pPr>
            <a:r>
              <a:rPr lang="en-US" sz="2400" b="1" dirty="0">
                <a:latin typeface="Book Antiqua" panose="02040602050305030304" pitchFamily="18" charset="0"/>
                <a:ea typeface="Times New Roman" panose="02020603050405020304" pitchFamily="18" charset="0"/>
                <a:cs typeface="Times New Roman" panose="02020603050405020304" pitchFamily="18" charset="0"/>
              </a:rPr>
              <a:t>Freud não concebia a mente inconsciente como a sede da verdade ou como o lugar da alma humana. Reconhecia que as reivindicações do inconsciente quanto a saber e constituir a totalidade do sujeito têm tão pouco fundamento quanto as do sujeito consciente, falante. Tampouco romantizava o inconsciente como resíduo do “homem </a:t>
            </a:r>
            <a:r>
              <a:rPr lang="en-US" sz="2400" b="1" dirty="0" smtClean="0">
                <a:latin typeface="Book Antiqua" panose="02040602050305030304" pitchFamily="18" charset="0"/>
                <a:ea typeface="Times New Roman" panose="02020603050405020304" pitchFamily="18" charset="0"/>
                <a:cs typeface="Times New Roman" panose="02020603050405020304" pitchFamily="18" charset="0"/>
              </a:rPr>
              <a:t> natural</a:t>
            </a:r>
            <a:r>
              <a:rPr lang="en-US" sz="2400" b="1" dirty="0">
                <a:latin typeface="Book Antiqua" panose="02040602050305030304" pitchFamily="18" charset="0"/>
                <a:ea typeface="Times New Roman" panose="02020603050405020304" pitchFamily="18" charset="0"/>
                <a:cs typeface="Times New Roman" panose="02020603050405020304" pitchFamily="18" charset="0"/>
              </a:rPr>
              <a:t>”. </a:t>
            </a:r>
            <a:endParaRPr lang="en-US" sz="2400" b="1" dirty="0" smtClean="0">
              <a:latin typeface="Book Antiqua" panose="02040602050305030304" pitchFamily="18" charset="0"/>
              <a:ea typeface="Times New Roman" panose="02020603050405020304" pitchFamily="18" charset="0"/>
              <a:cs typeface="Times New Roman" panose="02020603050405020304" pitchFamily="18" charset="0"/>
            </a:endParaRPr>
          </a:p>
          <a:p>
            <a:pPr algn="just">
              <a:lnSpc>
                <a:spcPct val="107000"/>
              </a:lnSpc>
              <a:spcAft>
                <a:spcPts val="0"/>
              </a:spcAft>
            </a:pPr>
            <a:endParaRPr lang="pt-BR" sz="800" b="1" dirty="0" smtClean="0">
              <a:latin typeface="Book Antiqua" panose="02040602050305030304" pitchFamily="18" charset="0"/>
              <a:ea typeface="Calibri" panose="020F0502020204030204" pitchFamily="34" charset="0"/>
              <a:cs typeface="Times New Roman" panose="02020603050405020304" pitchFamily="18" charset="0"/>
            </a:endParaRPr>
          </a:p>
          <a:p>
            <a:pPr algn="just">
              <a:lnSpc>
                <a:spcPct val="107000"/>
              </a:lnSpc>
              <a:spcAft>
                <a:spcPts val="0"/>
              </a:spcAft>
            </a:pPr>
            <a:endParaRPr lang="pt-BR" sz="800" b="1" dirty="0">
              <a:latin typeface="Book Antiqua" panose="02040602050305030304" pitchFamily="18" charset="0"/>
              <a:ea typeface="Calibri" panose="020F0502020204030204" pitchFamily="34" charset="0"/>
              <a:cs typeface="Times New Roman" panose="02020603050405020304" pitchFamily="18" charset="0"/>
            </a:endParaRPr>
          </a:p>
          <a:p>
            <a:pPr algn="just">
              <a:lnSpc>
                <a:spcPct val="107000"/>
              </a:lnSpc>
              <a:spcAft>
                <a:spcPts val="0"/>
              </a:spcAft>
            </a:pPr>
            <a:endParaRPr lang="pt-BR" sz="800" b="1" dirty="0" smtClean="0">
              <a:latin typeface="Book Antiqua" panose="02040602050305030304" pitchFamily="18" charset="0"/>
              <a:ea typeface="Calibri" panose="020F0502020204030204" pitchFamily="34" charset="0"/>
              <a:cs typeface="Times New Roman" panose="02020603050405020304" pitchFamily="18" charset="0"/>
            </a:endParaRPr>
          </a:p>
          <a:p>
            <a:pPr algn="just">
              <a:lnSpc>
                <a:spcPct val="107000"/>
              </a:lnSpc>
              <a:spcAft>
                <a:spcPts val="0"/>
              </a:spcAft>
            </a:pPr>
            <a:endParaRPr lang="pt-BR" sz="800" b="1" dirty="0">
              <a:latin typeface="Book Antiqua" panose="0204060205030503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en-US" sz="2400" b="1" dirty="0">
                <a:latin typeface="Book Antiqua" panose="02040602050305030304" pitchFamily="18" charset="0"/>
                <a:ea typeface="Times New Roman" panose="02020603050405020304" pitchFamily="18" charset="0"/>
                <a:cs typeface="Times New Roman" panose="02020603050405020304" pitchFamily="18" charset="0"/>
              </a:rPr>
              <a:t>Consciência e inconsciente são concebidos como mutuamente dependentes, cada um definido, negando e preservando o outro. Ambos “co-intencionam” numa relação de diferença relativa em contraposição à diferença absoluta; ambos coexistem numa relação de diferença mutuamente definida.  </a:t>
            </a:r>
            <a:endParaRPr lang="en-US" sz="2400" b="1" dirty="0" smtClean="0">
              <a:latin typeface="Book Antiqua" panose="02040602050305030304" pitchFamily="18" charset="0"/>
              <a:ea typeface="Times New Roman" panose="02020603050405020304" pitchFamily="18" charset="0"/>
              <a:cs typeface="Times New Roman" panose="02020603050405020304" pitchFamily="18" charset="0"/>
            </a:endParaRPr>
          </a:p>
          <a:p>
            <a:pPr algn="just">
              <a:lnSpc>
                <a:spcPct val="107000"/>
              </a:lnSpc>
              <a:spcAft>
                <a:spcPts val="0"/>
              </a:spcAft>
            </a:pPr>
            <a:endParaRPr lang="pt-BR" sz="2400" b="1" dirty="0">
              <a:latin typeface="Book Antiqua" panose="0204060205030503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56022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7827" y="-819472"/>
            <a:ext cx="11350997" cy="6480720"/>
          </a:xfrm>
        </p:spPr>
        <p:txBody>
          <a:bodyPr>
            <a:normAutofit/>
          </a:bodyPr>
          <a:lstStyle/>
          <a:p>
            <a:pPr algn="just"/>
            <a:r>
              <a:rPr lang="en-US" sz="2400" b="1" dirty="0">
                <a:latin typeface="Book Antiqua" panose="02040602050305030304" pitchFamily="18" charset="0"/>
                <a:ea typeface="Times New Roman" panose="02020603050405020304" pitchFamily="18" charset="0"/>
                <a:cs typeface="Times New Roman" panose="02020603050405020304" pitchFamily="18" charset="0"/>
              </a:rPr>
              <a:t>O discurso entre o inconsciente e a consciência não só é possível como a própria existência de cada um depende do outro. A relação entre os dois sistemas é a de uma forma específica de discurso de natureza dialética, cujos componentes são comparáveis a conjuntos vazios, cada um preenchido pelo outro. </a:t>
            </a:r>
            <a:r>
              <a:rPr lang="pt-BR" sz="2400" b="1" dirty="0" smtClean="0">
                <a:latin typeface="Book Antiqua" panose="02040602050305030304" pitchFamily="18" charset="0"/>
                <a:ea typeface="Calibri" panose="020F0502020204030204" pitchFamily="34" charset="0"/>
                <a:cs typeface="Times New Roman" panose="02020603050405020304" pitchFamily="18" charset="0"/>
              </a:rPr>
              <a:t/>
            </a:r>
            <a:br>
              <a:rPr lang="pt-BR" sz="2400" b="1" dirty="0" smtClean="0">
                <a:latin typeface="Book Antiqua" panose="02040602050305030304" pitchFamily="18" charset="0"/>
                <a:ea typeface="Calibri" panose="020F0502020204030204" pitchFamily="34" charset="0"/>
                <a:cs typeface="Times New Roman" panose="02020603050405020304" pitchFamily="18" charset="0"/>
              </a:rPr>
            </a:br>
            <a:r>
              <a:rPr lang="pt-BR" sz="2400" b="1" dirty="0">
                <a:latin typeface="Book Antiqua" panose="02040602050305030304" pitchFamily="18" charset="0"/>
                <a:ea typeface="Calibri" panose="020F0502020204030204" pitchFamily="34" charset="0"/>
                <a:cs typeface="Times New Roman" panose="02020603050405020304" pitchFamily="18" charset="0"/>
              </a:rPr>
              <a:t/>
            </a:r>
            <a:br>
              <a:rPr lang="pt-BR" sz="2400" b="1" dirty="0">
                <a:latin typeface="Book Antiqua" panose="02040602050305030304" pitchFamily="18" charset="0"/>
                <a:ea typeface="Calibri" panose="020F0502020204030204" pitchFamily="34" charset="0"/>
                <a:cs typeface="Times New Roman" panose="02020603050405020304" pitchFamily="18" charset="0"/>
              </a:rPr>
            </a:br>
            <a:r>
              <a:rPr lang="pt-BR" sz="2400" b="1" dirty="0" smtClean="0">
                <a:latin typeface="Book Antiqua" panose="02040602050305030304" pitchFamily="18" charset="0"/>
                <a:ea typeface="Calibri" panose="020F0502020204030204" pitchFamily="34" charset="0"/>
                <a:cs typeface="Times New Roman" panose="02020603050405020304" pitchFamily="18" charset="0"/>
              </a:rPr>
              <a:t/>
            </a:r>
            <a:br>
              <a:rPr lang="pt-BR" sz="2400" b="1" dirty="0" smtClean="0">
                <a:latin typeface="Book Antiqua" panose="02040602050305030304" pitchFamily="18" charset="0"/>
                <a:ea typeface="Calibri" panose="020F0502020204030204" pitchFamily="34" charset="0"/>
                <a:cs typeface="Times New Roman" panose="02020603050405020304" pitchFamily="18" charset="0"/>
              </a:rPr>
            </a:br>
            <a:r>
              <a:rPr lang="en-US" sz="2400" b="1" dirty="0" smtClean="0">
                <a:latin typeface="Book Antiqua" panose="02040602050305030304" pitchFamily="18" charset="0"/>
              </a:rPr>
              <a:t>No </a:t>
            </a:r>
            <a:r>
              <a:rPr lang="en-US" sz="2400" b="1" dirty="0">
                <a:latin typeface="Book Antiqua" panose="02040602050305030304" pitchFamily="18" charset="0"/>
              </a:rPr>
              <a:t>esquema de Freud nem a consciência nem o inconsciente dinâmico detém uma posição privilegiada: ambos os sistemas são “complementares”. </a:t>
            </a:r>
            <a:r>
              <a:rPr lang="en-US" sz="2400" b="1" dirty="0" smtClean="0">
                <a:latin typeface="Book Antiqua" panose="02040602050305030304" pitchFamily="18" charset="0"/>
              </a:rPr>
              <a:t/>
            </a:r>
            <a:br>
              <a:rPr lang="en-US" sz="2400" b="1" dirty="0" smtClean="0">
                <a:latin typeface="Book Antiqua" panose="02040602050305030304" pitchFamily="18" charset="0"/>
              </a:rPr>
            </a:br>
            <a:r>
              <a:rPr lang="en-US" sz="2400" b="1" dirty="0" smtClean="0">
                <a:latin typeface="Book Antiqua" panose="02040602050305030304" pitchFamily="18" charset="0"/>
              </a:rPr>
              <a:t/>
            </a:r>
            <a:br>
              <a:rPr lang="en-US" sz="2400" b="1" dirty="0" smtClean="0">
                <a:latin typeface="Book Antiqua" panose="02040602050305030304" pitchFamily="18" charset="0"/>
              </a:rPr>
            </a:br>
            <a:r>
              <a:rPr lang="en-US" sz="2400" b="1" dirty="0">
                <a:latin typeface="Book Antiqua" panose="02040602050305030304" pitchFamily="18" charset="0"/>
              </a:rPr>
              <a:t/>
            </a:r>
            <a:br>
              <a:rPr lang="en-US" sz="2400" b="1" dirty="0">
                <a:latin typeface="Book Antiqua" panose="02040602050305030304" pitchFamily="18" charset="0"/>
              </a:rPr>
            </a:br>
            <a:r>
              <a:rPr lang="pt-BR" sz="2400" b="1" dirty="0">
                <a:latin typeface="Book Antiqua" panose="02040602050305030304" pitchFamily="18" charset="0"/>
              </a:rPr>
              <a:t/>
            </a:r>
            <a:br>
              <a:rPr lang="pt-BR" sz="2400" b="1" dirty="0">
                <a:latin typeface="Book Antiqua" panose="02040602050305030304" pitchFamily="18" charset="0"/>
              </a:rPr>
            </a:br>
            <a:r>
              <a:rPr lang="en-US" sz="2400" b="1" dirty="0">
                <a:latin typeface="Book Antiqua" panose="02040602050305030304" pitchFamily="18" charset="0"/>
              </a:rPr>
              <a:t>Não vivemos duas vidas uma consistente e outra inconsciente simultaneamente; vivemos uma única vida, constituída pela inter-relação entre os aspectos conscientes e dinamicamente inconscientes da experiência.</a:t>
            </a:r>
            <a:r>
              <a:rPr lang="pt-BR" sz="2400" b="1" dirty="0">
                <a:latin typeface="Book Antiqua" panose="02040602050305030304" pitchFamily="18" charset="0"/>
              </a:rPr>
              <a:t/>
            </a:r>
            <a:br>
              <a:rPr lang="pt-BR" sz="2400" b="1" dirty="0">
                <a:latin typeface="Book Antiqua" panose="02040602050305030304" pitchFamily="18" charset="0"/>
              </a:rPr>
            </a:br>
            <a:endParaRPr lang="pt-BR" sz="2400" b="1" dirty="0">
              <a:latin typeface="Book Antiqua" panose="02040602050305030304" pitchFamily="18" charset="0"/>
            </a:endParaRPr>
          </a:p>
        </p:txBody>
      </p:sp>
    </p:spTree>
    <p:extLst>
      <p:ext uri="{BB962C8B-B14F-4D97-AF65-F5344CB8AC3E}">
        <p14:creationId xmlns:p14="http://schemas.microsoft.com/office/powerpoint/2010/main" val="2022788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93813" y="-27384"/>
            <a:ext cx="9601200" cy="1143000"/>
          </a:xfrm>
        </p:spPr>
        <p:txBody>
          <a:bodyPr>
            <a:normAutofit/>
          </a:bodyPr>
          <a:lstStyle/>
          <a:p>
            <a:pPr algn="ctr"/>
            <a:r>
              <a:rPr lang="en-US" sz="3200" b="1" dirty="0">
                <a:latin typeface="Book Antiqua" panose="02040602050305030304" pitchFamily="18" charset="0"/>
              </a:rPr>
              <a:t>A LINGUAGEM DO SUJEITO</a:t>
            </a:r>
            <a:r>
              <a:rPr lang="en-US" sz="3200" dirty="0">
                <a:latin typeface="Book Antiqua" panose="02040602050305030304" pitchFamily="18" charset="0"/>
              </a:rPr>
              <a:t> </a:t>
            </a:r>
            <a:r>
              <a:rPr lang="pt-BR" sz="3200" dirty="0">
                <a:latin typeface="Book Antiqua" panose="02040602050305030304" pitchFamily="18" charset="0"/>
              </a:rPr>
              <a:t/>
            </a:r>
            <a:br>
              <a:rPr lang="pt-BR" sz="3200" dirty="0">
                <a:latin typeface="Book Antiqua" panose="02040602050305030304" pitchFamily="18" charset="0"/>
              </a:rPr>
            </a:br>
            <a:endParaRPr lang="pt-BR" sz="3200" dirty="0">
              <a:latin typeface="Book Antiqua" panose="02040602050305030304" pitchFamily="18" charset="0"/>
            </a:endParaRPr>
          </a:p>
        </p:txBody>
      </p:sp>
      <p:sp>
        <p:nvSpPr>
          <p:cNvPr id="3" name="Retângulo 2"/>
          <p:cNvSpPr/>
          <p:nvPr/>
        </p:nvSpPr>
        <p:spPr>
          <a:xfrm>
            <a:off x="864095" y="692696"/>
            <a:ext cx="11206981" cy="6236066"/>
          </a:xfrm>
          <a:prstGeom prst="rect">
            <a:avLst/>
          </a:prstGeom>
        </p:spPr>
        <p:txBody>
          <a:bodyPr wrap="square">
            <a:spAutoFit/>
          </a:bodyPr>
          <a:lstStyle/>
          <a:p>
            <a:pPr algn="just">
              <a:lnSpc>
                <a:spcPct val="107000"/>
              </a:lnSpc>
              <a:spcAft>
                <a:spcPts val="0"/>
              </a:spcAft>
            </a:pPr>
            <a:r>
              <a:rPr lang="en-US" sz="2200" b="1" dirty="0">
                <a:latin typeface="Book Antiqua" panose="02040602050305030304" pitchFamily="18" charset="0"/>
                <a:ea typeface="Times New Roman" panose="02020603050405020304" pitchFamily="18" charset="0"/>
                <a:cs typeface="Times New Roman" panose="02020603050405020304" pitchFamily="18" charset="0"/>
              </a:rPr>
              <a:t>Uma teoria psicanalítica da “eu-dade” que </a:t>
            </a:r>
            <a:r>
              <a:rPr lang="en-US" sz="2200" b="1" dirty="0" smtClean="0">
                <a:latin typeface="Book Antiqua" panose="02040602050305030304" pitchFamily="18" charset="0"/>
                <a:ea typeface="Times New Roman" panose="02020603050405020304" pitchFamily="18" charset="0"/>
                <a:cs typeface="Times New Roman" panose="02020603050405020304" pitchFamily="18" charset="0"/>
              </a:rPr>
              <a:t>experiencia </a:t>
            </a:r>
            <a:r>
              <a:rPr lang="en-US" sz="2200" b="1" dirty="0">
                <a:latin typeface="Book Antiqua" panose="02040602050305030304" pitchFamily="18" charset="0"/>
                <a:ea typeface="Times New Roman" panose="02020603050405020304" pitchFamily="18" charset="0"/>
                <a:cs typeface="Times New Roman" panose="02020603050405020304" pitchFamily="18" charset="0"/>
              </a:rPr>
              <a:t>precisa incorporar na sua própria estrutura e linguagem um reconhecimento da natureza inefável, em constante movimento e evolução da subjetividade com o insustentável leveza do ser. Para me referir ao indivíduo na sua experiência, sempre mutativa, dialeticamente negadora e negada, de “eu-dade”, ao invés dos termos self ou ego. </a:t>
            </a:r>
            <a:endParaRPr lang="en-US" sz="2200" b="1" dirty="0" smtClean="0">
              <a:latin typeface="Book Antiqua" panose="02040602050305030304" pitchFamily="18" charset="0"/>
              <a:ea typeface="Times New Roman" panose="02020603050405020304" pitchFamily="18" charset="0"/>
              <a:cs typeface="Times New Roman" panose="02020603050405020304" pitchFamily="18" charset="0"/>
            </a:endParaRPr>
          </a:p>
          <a:p>
            <a:pPr algn="just">
              <a:lnSpc>
                <a:spcPct val="107000"/>
              </a:lnSpc>
              <a:spcAft>
                <a:spcPts val="0"/>
              </a:spcAft>
            </a:pPr>
            <a:endParaRPr lang="pt-BR" sz="800" b="1" dirty="0" smtClean="0">
              <a:latin typeface="Book Antiqua" panose="02040602050305030304" pitchFamily="18" charset="0"/>
              <a:ea typeface="Calibri" panose="020F0502020204030204" pitchFamily="34" charset="0"/>
              <a:cs typeface="Times New Roman" panose="02020603050405020304" pitchFamily="18" charset="0"/>
            </a:endParaRPr>
          </a:p>
          <a:p>
            <a:pPr algn="just">
              <a:lnSpc>
                <a:spcPct val="107000"/>
              </a:lnSpc>
              <a:spcAft>
                <a:spcPts val="0"/>
              </a:spcAft>
            </a:pPr>
            <a:endParaRPr lang="pt-BR" sz="800" b="1" dirty="0">
              <a:latin typeface="Book Antiqua" panose="0204060205030503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en-US" sz="2200" b="1" dirty="0">
                <a:latin typeface="Book Antiqua" panose="02040602050305030304" pitchFamily="18" charset="0"/>
                <a:ea typeface="Times New Roman" panose="02020603050405020304" pitchFamily="18" charset="0"/>
                <a:cs typeface="Times New Roman" panose="02020603050405020304" pitchFamily="18" charset="0"/>
              </a:rPr>
              <a:t>Embora nenhuma palavra possa conter em si a multiplicidade, ambiguidade e especificidade de sentido necessárias, o termo sujeito parece particularmente adequado para  transmitir a concepção psicanalítica do “eu” que </a:t>
            </a:r>
            <a:r>
              <a:rPr lang="en-US" sz="2200" b="1" dirty="0" smtClean="0">
                <a:latin typeface="Book Antiqua" panose="02040602050305030304" pitchFamily="18" charset="0"/>
                <a:ea typeface="Times New Roman" panose="02020603050405020304" pitchFamily="18" charset="0"/>
                <a:cs typeface="Times New Roman" panose="02020603050405020304" pitchFamily="18" charset="0"/>
              </a:rPr>
              <a:t>experiencia</a:t>
            </a:r>
            <a:r>
              <a:rPr lang="en-US" sz="2200" b="1" dirty="0">
                <a:latin typeface="Book Antiqua" panose="02040602050305030304" pitchFamily="18" charset="0"/>
                <a:ea typeface="Times New Roman" panose="02020603050405020304" pitchFamily="18" charset="0"/>
                <a:cs typeface="Times New Roman" panose="02020603050405020304" pitchFamily="18" charset="0"/>
              </a:rPr>
              <a:t>, tanto num sentido fenomenológico quanto meta psicológico. O termo está etimologicamente ligado à palavra subjetividade e traz em si uma reflexividade semântica inerente, ou seja, denota simultaneamente sujeito e objeto, eu e isto, eu em mim. A palavra sujeito se refere tanto ao “eu” como quem fala, pensa, escreve, lê, percebe, etc; quanto ao objeto da subjetividade, ou seja, ao tópico em discussão, a ideia que está sendo considerada, o perceptivo sendo visto, etc. Assim sendo, o sujeito nunca pode estar totalmente separado do objeto, e portanto, nunca pode estar inteiramente centrado nele mesmo. </a:t>
            </a:r>
            <a:endParaRPr lang="pt-BR" sz="2200" b="1" dirty="0">
              <a:effectLst/>
              <a:latin typeface="Book Antiqua" panose="0204060205030503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70938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93813" y="-171400"/>
            <a:ext cx="9601200" cy="1143000"/>
          </a:xfrm>
        </p:spPr>
        <p:txBody>
          <a:bodyPr>
            <a:normAutofit/>
          </a:bodyPr>
          <a:lstStyle/>
          <a:p>
            <a:pPr algn="ctr"/>
            <a:r>
              <a:rPr lang="en-US" sz="3200" b="1" dirty="0">
                <a:latin typeface="Book Antiqua" panose="02040602050305030304" pitchFamily="18" charset="0"/>
              </a:rPr>
              <a:t>A TITULO DE CONCLUSÃO</a:t>
            </a:r>
            <a:r>
              <a:rPr lang="pt-BR" sz="3200" dirty="0">
                <a:latin typeface="Book Antiqua" panose="02040602050305030304" pitchFamily="18" charset="0"/>
              </a:rPr>
              <a:t/>
            </a:r>
            <a:br>
              <a:rPr lang="pt-BR" sz="3200" dirty="0">
                <a:latin typeface="Book Antiqua" panose="02040602050305030304" pitchFamily="18" charset="0"/>
              </a:rPr>
            </a:br>
            <a:endParaRPr lang="pt-BR" sz="3200" dirty="0">
              <a:latin typeface="Book Antiqua" panose="02040602050305030304" pitchFamily="18" charset="0"/>
            </a:endParaRPr>
          </a:p>
        </p:txBody>
      </p:sp>
      <p:sp>
        <p:nvSpPr>
          <p:cNvPr id="4" name="Retângulo 3"/>
          <p:cNvSpPr/>
          <p:nvPr/>
        </p:nvSpPr>
        <p:spPr>
          <a:xfrm>
            <a:off x="837828" y="1096098"/>
            <a:ext cx="11350997" cy="5213222"/>
          </a:xfrm>
          <a:prstGeom prst="rect">
            <a:avLst/>
          </a:prstGeom>
        </p:spPr>
        <p:txBody>
          <a:bodyPr wrap="square">
            <a:spAutoFit/>
          </a:bodyPr>
          <a:lstStyle/>
          <a:p>
            <a:pPr algn="just">
              <a:lnSpc>
                <a:spcPct val="107000"/>
              </a:lnSpc>
              <a:spcAft>
                <a:spcPts val="0"/>
              </a:spcAft>
            </a:pPr>
            <a:r>
              <a:rPr lang="en-US" sz="2400" b="1" dirty="0">
                <a:latin typeface="Book Antiqua" panose="02040602050305030304" pitchFamily="18" charset="0"/>
                <a:ea typeface="Times New Roman" panose="02020603050405020304" pitchFamily="18" charset="0"/>
                <a:cs typeface="Times New Roman" panose="02020603050405020304" pitchFamily="18" charset="0"/>
              </a:rPr>
              <a:t>Freud propôs um modelo da mente no qual não há posição privilegiada em que localizar o sujeito quer a consciência quer no âmbito do inconsciente dinâmico. Pelo </a:t>
            </a:r>
            <a:r>
              <a:rPr lang="en-US" sz="2400" b="1" dirty="0" smtClean="0">
                <a:latin typeface="Book Antiqua" panose="02040602050305030304" pitchFamily="18" charset="0"/>
                <a:ea typeface="Times New Roman" panose="02020603050405020304" pitchFamily="18" charset="0"/>
                <a:cs typeface="Times New Roman" panose="02020603050405020304" pitchFamily="18" charset="0"/>
              </a:rPr>
              <a:t>contrário</a:t>
            </a:r>
            <a:r>
              <a:rPr lang="en-US" sz="2400" b="1" dirty="0">
                <a:latin typeface="Book Antiqua" panose="02040602050305030304" pitchFamily="18" charset="0"/>
                <a:ea typeface="Times New Roman" panose="02020603050405020304" pitchFamily="18" charset="0"/>
                <a:cs typeface="Times New Roman" panose="02020603050405020304" pitchFamily="18" charset="0"/>
              </a:rPr>
              <a:t>, o sujeito está constituído por atos psíquicos que têm qualidades de consciência e ausência de consciência. Cada um se reflete por meio do outro, cada um é negado pelo outro. </a:t>
            </a:r>
            <a:r>
              <a:rPr lang="en-US" sz="2400" b="1" dirty="0" smtClean="0">
                <a:latin typeface="Book Antiqua" panose="02040602050305030304" pitchFamily="18" charset="0"/>
                <a:ea typeface="Times New Roman" panose="02020603050405020304" pitchFamily="18" charset="0"/>
                <a:cs typeface="Times New Roman" panose="02020603050405020304" pitchFamily="18" charset="0"/>
              </a:rPr>
              <a:t>Embora </a:t>
            </a:r>
            <a:r>
              <a:rPr lang="en-US" sz="2400" b="1" dirty="0">
                <a:latin typeface="Book Antiqua" panose="02040602050305030304" pitchFamily="18" charset="0"/>
                <a:ea typeface="Times New Roman" panose="02020603050405020304" pitchFamily="18" charset="0"/>
                <a:cs typeface="Times New Roman" panose="02020603050405020304" pitchFamily="18" charset="0"/>
              </a:rPr>
              <a:t>o descentramento freudiano do sujeito comece com a superação da presunção do ego de ser o amo em sua própria casa, em nossas indagações temos sempre que, de alguma forma, partir e retornar para a consciência, já que é somente por meio do perceptível que sentimos os efeitos daquilo que carece da qualidade consciente. </a:t>
            </a:r>
            <a:endParaRPr lang="en-US" sz="2400" b="1" dirty="0" smtClean="0">
              <a:latin typeface="Book Antiqua" panose="02040602050305030304" pitchFamily="18" charset="0"/>
              <a:ea typeface="Times New Roman" panose="02020603050405020304" pitchFamily="18" charset="0"/>
              <a:cs typeface="Times New Roman" panose="02020603050405020304" pitchFamily="18" charset="0"/>
            </a:endParaRPr>
          </a:p>
          <a:p>
            <a:pPr algn="just">
              <a:lnSpc>
                <a:spcPct val="107000"/>
              </a:lnSpc>
              <a:spcAft>
                <a:spcPts val="0"/>
              </a:spcAft>
            </a:pPr>
            <a:endParaRPr lang="en-US" sz="2400" b="1" dirty="0">
              <a:latin typeface="Book Antiqua" panose="02040602050305030304" pitchFamily="18" charset="0"/>
              <a:ea typeface="Times New Roman" panose="02020603050405020304" pitchFamily="18" charset="0"/>
              <a:cs typeface="Times New Roman" panose="02020603050405020304" pitchFamily="18" charset="0"/>
            </a:endParaRPr>
          </a:p>
          <a:p>
            <a:pPr algn="just">
              <a:lnSpc>
                <a:spcPct val="107000"/>
              </a:lnSpc>
              <a:spcAft>
                <a:spcPts val="0"/>
              </a:spcAft>
            </a:pPr>
            <a:r>
              <a:rPr lang="en-US" sz="2400" b="1" dirty="0" smtClean="0">
                <a:latin typeface="Book Antiqua" panose="02040602050305030304" pitchFamily="18" charset="0"/>
                <a:ea typeface="Times New Roman" panose="02020603050405020304" pitchFamily="18" charset="0"/>
                <a:cs typeface="Times New Roman" panose="02020603050405020304" pitchFamily="18" charset="0"/>
              </a:rPr>
              <a:t>Por </a:t>
            </a:r>
            <a:r>
              <a:rPr lang="en-US" sz="2400" b="1" dirty="0">
                <a:latin typeface="Book Antiqua" panose="02040602050305030304" pitchFamily="18" charset="0"/>
                <a:ea typeface="Times New Roman" panose="02020603050405020304" pitchFamily="18" charset="0"/>
                <a:cs typeface="Times New Roman" panose="02020603050405020304" pitchFamily="18" charset="0"/>
              </a:rPr>
              <a:t>mais estranho que o inconsciente possa parecer, a continuidade entre o Sistema Inconsciente e o Sistema Pré-consciente-Consciente se mantém, na medida em que ambos pertencem ao mesmo Sistema de significação humano. </a:t>
            </a:r>
            <a:endParaRPr lang="pt-BR" sz="2400" b="1" dirty="0">
              <a:effectLst/>
              <a:latin typeface="Book Antiqua" panose="0204060205030503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87237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7829" y="908720"/>
            <a:ext cx="11350996" cy="5103440"/>
          </a:xfrm>
        </p:spPr>
        <p:txBody>
          <a:bodyPr>
            <a:normAutofit/>
          </a:bodyPr>
          <a:lstStyle/>
          <a:p>
            <a:r>
              <a:rPr lang="en-US" sz="2300" b="1" dirty="0">
                <a:latin typeface="Book Antiqua" panose="02040602050305030304" pitchFamily="18" charset="0"/>
              </a:rPr>
              <a:t>A concepção freudiana do processo pelo qual o sujeito se constitui é de natureza </a:t>
            </a:r>
            <a:r>
              <a:rPr lang="en-US" sz="2300" b="1" dirty="0" smtClean="0">
                <a:latin typeface="Book Antiqua" panose="02040602050305030304" pitchFamily="18" charset="0"/>
              </a:rPr>
              <a:t>fundamentalmente  </a:t>
            </a:r>
            <a:r>
              <a:rPr lang="en-US" sz="2300" b="1" dirty="0">
                <a:latin typeface="Book Antiqua" panose="02040602050305030304" pitchFamily="18" charset="0"/>
              </a:rPr>
              <a:t>dialética </a:t>
            </a:r>
            <a:r>
              <a:rPr lang="en-US" sz="2300" b="1" dirty="0" smtClean="0">
                <a:latin typeface="Book Antiqua" panose="02040602050305030304" pitchFamily="18" charset="0"/>
              </a:rPr>
              <a:t> e  envolve  a  noção  de  que  o  sujeito  é  criado  </a:t>
            </a:r>
            <a:r>
              <a:rPr lang="en-US" sz="2300" b="1" dirty="0">
                <a:latin typeface="Book Antiqua" panose="02040602050305030304" pitchFamily="18" charset="0"/>
              </a:rPr>
              <a:t>e sustentado e, ao mesmo tempo, descentrado de si mesmo por meio da </a:t>
            </a:r>
            <a:r>
              <a:rPr lang="en-US" sz="2300" b="1" dirty="0" smtClean="0">
                <a:latin typeface="Book Antiqua" panose="02040602050305030304" pitchFamily="18" charset="0"/>
              </a:rPr>
              <a:t>inter-relação </a:t>
            </a:r>
            <a:r>
              <a:rPr lang="en-US" sz="2300" b="1" dirty="0">
                <a:latin typeface="Book Antiqua" panose="02040602050305030304" pitchFamily="18" charset="0"/>
              </a:rPr>
              <a:t>dialética entre consciência e inconsciente</a:t>
            </a:r>
            <a:r>
              <a:rPr lang="en-US" sz="2300" b="1" dirty="0" smtClean="0">
                <a:latin typeface="Book Antiqua" panose="02040602050305030304" pitchFamily="18" charset="0"/>
              </a:rPr>
              <a:t>.</a:t>
            </a:r>
            <a:br>
              <a:rPr lang="en-US" sz="2300" b="1" dirty="0" smtClean="0">
                <a:latin typeface="Book Antiqua" panose="02040602050305030304" pitchFamily="18" charset="0"/>
              </a:rPr>
            </a:br>
            <a:r>
              <a:rPr lang="en-US" sz="2300" b="1" dirty="0" smtClean="0">
                <a:latin typeface="Book Antiqua" panose="02040602050305030304" pitchFamily="18" charset="0"/>
              </a:rPr>
              <a:t/>
            </a:r>
            <a:br>
              <a:rPr lang="en-US" sz="2300" b="1" dirty="0" smtClean="0">
                <a:latin typeface="Book Antiqua" panose="02040602050305030304" pitchFamily="18" charset="0"/>
              </a:rPr>
            </a:br>
            <a:r>
              <a:rPr lang="en-US" sz="2300" b="1" dirty="0" smtClean="0">
                <a:latin typeface="Book Antiqua" panose="02040602050305030304" pitchFamily="18" charset="0"/>
              </a:rPr>
              <a:t/>
            </a:r>
            <a:br>
              <a:rPr lang="en-US" sz="2300" b="1" dirty="0" smtClean="0">
                <a:latin typeface="Book Antiqua" panose="02040602050305030304" pitchFamily="18" charset="0"/>
              </a:rPr>
            </a:br>
            <a:r>
              <a:rPr lang="en-US" sz="2300" b="1" dirty="0">
                <a:latin typeface="Book Antiqua" panose="02040602050305030304" pitchFamily="18" charset="0"/>
              </a:rPr>
              <a:t/>
            </a:r>
            <a:br>
              <a:rPr lang="en-US" sz="2300" b="1" dirty="0">
                <a:latin typeface="Book Antiqua" panose="02040602050305030304" pitchFamily="18" charset="0"/>
              </a:rPr>
            </a:br>
            <a:r>
              <a:rPr lang="en-US" sz="2300" b="1" dirty="0" smtClean="0">
                <a:latin typeface="Book Antiqua" panose="02040602050305030304" pitchFamily="18" charset="0"/>
              </a:rPr>
              <a:t> </a:t>
            </a:r>
            <a:r>
              <a:rPr lang="en-US" sz="2300" b="1" dirty="0">
                <a:latin typeface="Book Antiqua" panose="02040602050305030304" pitchFamily="18" charset="0"/>
              </a:rPr>
              <a:t> </a:t>
            </a:r>
            <a:r>
              <a:rPr lang="pt-BR" sz="2300" b="1" dirty="0">
                <a:latin typeface="Book Antiqua" panose="02040602050305030304" pitchFamily="18" charset="0"/>
              </a:rPr>
              <a:t/>
            </a:r>
            <a:br>
              <a:rPr lang="pt-BR" sz="2300" b="1" dirty="0">
                <a:latin typeface="Book Antiqua" panose="02040602050305030304" pitchFamily="18" charset="0"/>
              </a:rPr>
            </a:br>
            <a:r>
              <a:rPr lang="en-US" sz="2300" b="1" dirty="0">
                <a:latin typeface="Book Antiqua" panose="02040602050305030304" pitchFamily="18" charset="0"/>
              </a:rPr>
              <a:t>A contribuição da Psicanálise para a teoria da subjetividade envolve a formulação de </a:t>
            </a:r>
            <a:r>
              <a:rPr lang="en-US" sz="2300" b="1" dirty="0" smtClean="0">
                <a:latin typeface="Book Antiqua" panose="02040602050305030304" pitchFamily="18" charset="0"/>
              </a:rPr>
              <a:t> um  conceito  do  </a:t>
            </a:r>
            <a:r>
              <a:rPr lang="en-US" sz="2300" b="1" dirty="0">
                <a:latin typeface="Book Antiqua" panose="02040602050305030304" pitchFamily="18" charset="0"/>
              </a:rPr>
              <a:t>sujeito </a:t>
            </a:r>
            <a:r>
              <a:rPr lang="en-US" sz="2300" b="1" dirty="0" smtClean="0">
                <a:latin typeface="Book Antiqua" panose="02040602050305030304" pitchFamily="18" charset="0"/>
              </a:rPr>
              <a:t> no </a:t>
            </a:r>
            <a:r>
              <a:rPr lang="en-US" sz="2300" b="1" dirty="0">
                <a:latin typeface="Book Antiqua" panose="02040602050305030304" pitchFamily="18" charset="0"/>
              </a:rPr>
              <a:t>qual nem a consciência nem o inconsciente detêm </a:t>
            </a:r>
            <a:r>
              <a:rPr lang="en-US" sz="2300" b="1" dirty="0" smtClean="0">
                <a:latin typeface="Book Antiqua" panose="02040602050305030304" pitchFamily="18" charset="0"/>
              </a:rPr>
              <a:t/>
            </a:r>
            <a:br>
              <a:rPr lang="en-US" sz="2300" b="1" dirty="0" smtClean="0">
                <a:latin typeface="Book Antiqua" panose="02040602050305030304" pitchFamily="18" charset="0"/>
              </a:rPr>
            </a:br>
            <a:r>
              <a:rPr lang="en-US" sz="2300" b="1" dirty="0" smtClean="0">
                <a:latin typeface="Book Antiqua" panose="02040602050305030304" pitchFamily="18" charset="0"/>
              </a:rPr>
              <a:t>uma </a:t>
            </a:r>
            <a:r>
              <a:rPr lang="en-US" sz="2300" b="1" dirty="0">
                <a:latin typeface="Book Antiqua" panose="02040602050305030304" pitchFamily="18" charset="0"/>
              </a:rPr>
              <a:t>posição privilegiada um em relação ao outro; </a:t>
            </a:r>
            <a:r>
              <a:rPr lang="en-US" sz="2300" b="1" dirty="0" smtClean="0">
                <a:latin typeface="Book Antiqua" panose="02040602050305030304" pitchFamily="18" charset="0"/>
              </a:rPr>
              <a:t> ambos </a:t>
            </a:r>
            <a:r>
              <a:rPr lang="en-US" sz="2300" b="1" dirty="0">
                <a:latin typeface="Book Antiqua" panose="02040602050305030304" pitchFamily="18" charset="0"/>
              </a:rPr>
              <a:t>coexistem numa relação mútua de criação, preservação e negação. O principia de presença-em-ausência  e de ausência-em-presença subtende o movimento dialético entre as dimensões consciente e inconsciente da subjetividade.</a:t>
            </a:r>
            <a:r>
              <a:rPr lang="pt-BR" sz="2300" b="1" dirty="0">
                <a:latin typeface="Book Antiqua" panose="02040602050305030304" pitchFamily="18" charset="0"/>
              </a:rPr>
              <a:t/>
            </a:r>
            <a:br>
              <a:rPr lang="pt-BR" sz="2300" b="1" dirty="0">
                <a:latin typeface="Book Antiqua" panose="02040602050305030304" pitchFamily="18" charset="0"/>
              </a:rPr>
            </a:br>
            <a:endParaRPr lang="pt-BR" sz="2300" b="1" dirty="0">
              <a:latin typeface="Book Antiqua" panose="02040602050305030304" pitchFamily="18" charset="0"/>
            </a:endParaRPr>
          </a:p>
        </p:txBody>
      </p:sp>
    </p:spTree>
    <p:extLst>
      <p:ext uri="{BB962C8B-B14F-4D97-AF65-F5344CB8AC3E}">
        <p14:creationId xmlns:p14="http://schemas.microsoft.com/office/powerpoint/2010/main" val="1198362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Serenity_16x9_TP102801108">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Serenity_16x9">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Serenity_16x9">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Serenity_16x9">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E76F54B5-1EA4-4D53-999F-CF0684DE5CF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Apresentação com motivo sereno (widescreen)</Template>
  <TotalTime>0</TotalTime>
  <Words>1641</Words>
  <Application>Microsoft Office PowerPoint</Application>
  <PresentationFormat>Personalizar</PresentationFormat>
  <Paragraphs>77</Paragraphs>
  <Slides>20</Slides>
  <Notes>2</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20</vt:i4>
      </vt:variant>
    </vt:vector>
  </HeadingPairs>
  <TitlesOfParts>
    <vt:vector size="26" baseType="lpstr">
      <vt:lpstr>Arial</vt:lpstr>
      <vt:lpstr>Book Antiqua</vt:lpstr>
      <vt:lpstr>Calibri</vt:lpstr>
      <vt:lpstr>Euphemia</vt:lpstr>
      <vt:lpstr>Times New Roman</vt:lpstr>
      <vt:lpstr>Serenity_16x9_TP102801108</vt:lpstr>
      <vt:lpstr>NÚCLEO DE PSICANÁLISE DE MARÍLIA E REGIÃO   27 DE AGOSTO DE 2016  - SEMINÁRIO DE PSICANÁLISE –  CIBELE M. M. DI BATTISTA BRANDÃO</vt:lpstr>
      <vt:lpstr>Apresentação do PowerPoint</vt:lpstr>
      <vt:lpstr>Apresentação do PowerPoint</vt:lpstr>
      <vt:lpstr>TORNAR-SE UM SUJEITO  </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O  SUJEITO  FREUDIANO </vt:lpstr>
      <vt:lpstr>Apresentação do PowerPoint</vt:lpstr>
      <vt:lpstr> FREUD  DESCENTRA  O  HOMEM  DA  CONSCIÊNCIA </vt:lpstr>
      <vt:lpstr>Desde a perspectiva psicanalítica, o homem não pode mais vivenciar a si mesmo como o “soberano absoluto” de sua mente:“o ego não é amo em sua própria casa”.    O sujeito que pensa, sente, se comporta, fala, está descentrado da auto-evidencia de sua experiência de consciência. “De repente surgem pensamentos que não se sabe de onde vêm; tampouco se pode fazer nada para expulsa-los. E, esses hóspedes estranhos até parecem mais poderosos do que os submetidos ao ego…”    O sujeito psicanalítico não é recolocado da consciência para a mente do inconsciente ou para o id. Freud enfatizou que consciente e inconsistente devem ser concebidos como “qualidades (coexistentes) do psíquico”. Nem a consciência nem o inconsciente representam em si mesmos o sujeito da Psicanálise.    O sujeito para Freud deve ser procurado na fenomenologia daquilo que se encontra nas relações entre consciência e  inconsciente.  </vt:lpstr>
      <vt:lpstr>A DIALÉTICA ENTRE CONSCIÊNCIA E INCONSCIENTE  </vt:lpstr>
      <vt:lpstr>O discurso entre o inconsciente e a consciência não só é possível como a própria existência de cada um depende do outro. A relação entre os dois sistemas é a de uma forma específica de discurso de natureza dialética, cujos componentes são comparáveis a conjuntos vazios, cada um preenchido pelo outro.    No esquema de Freud nem a consciência nem o inconsciente dinâmico detém uma posição privilegiada: ambos os sistemas são “complementares”.     Não vivemos duas vidas uma consistente e outra inconsciente simultaneamente; vivemos uma única vida, constituída pela inter-relação entre os aspectos conscientes e dinamicamente inconscientes da experiência. </vt:lpstr>
      <vt:lpstr>A LINGUAGEM DO SUJEITO  </vt:lpstr>
      <vt:lpstr>A TITULO DE CONCLUSÃO </vt:lpstr>
      <vt:lpstr>A concepção freudiana do processo pelo qual o sujeito se constitui é de natureza fundamentalmente  dialética  e  envolve  a  noção  de  que  o  sujeito  é  criado  e sustentado e, ao mesmo tempo, descentrado de si mesmo por meio da inter-relação dialética entre consciência e inconsciente.       A contribuição da Psicanálise para a teoria da subjetividade envolve a formulação de  um  conceito  do  sujeito  no qual nem a consciência nem o inconsciente detêm  uma posição privilegiada um em relação ao outro;  ambos coexistem numa relação mútua de criação, preservação e negação. O principia de presença-em-ausência  e de ausência-em-presença subtende o movimento dialético entre as dimensões consciente e inconsciente da subjetividade.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2016-08-24T12:51:13Z</dcterms:created>
  <dcterms:modified xsi:type="dcterms:W3CDTF">2016-08-26T13:33:13Z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TC028011099991</vt:lpwstr>
  </property>
</Properties>
</file>